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sldIdLst>
    <p:sldId id="256" r:id="rId2"/>
    <p:sldId id="257" r:id="rId3"/>
    <p:sldId id="299" r:id="rId4"/>
    <p:sldId id="258" r:id="rId5"/>
    <p:sldId id="264" r:id="rId6"/>
    <p:sldId id="277" r:id="rId7"/>
    <p:sldId id="279" r:id="rId8"/>
    <p:sldId id="315" r:id="rId9"/>
    <p:sldId id="276" r:id="rId10"/>
    <p:sldId id="281" r:id="rId11"/>
    <p:sldId id="280" r:id="rId12"/>
    <p:sldId id="265" r:id="rId13"/>
    <p:sldId id="266" r:id="rId14"/>
    <p:sldId id="296" r:id="rId15"/>
    <p:sldId id="300" r:id="rId16"/>
    <p:sldId id="259" r:id="rId17"/>
    <p:sldId id="285" r:id="rId18"/>
    <p:sldId id="286" r:id="rId19"/>
    <p:sldId id="282" r:id="rId20"/>
    <p:sldId id="283" r:id="rId21"/>
    <p:sldId id="284" r:id="rId22"/>
    <p:sldId id="263" r:id="rId23"/>
    <p:sldId id="287" r:id="rId24"/>
    <p:sldId id="288" r:id="rId25"/>
    <p:sldId id="289" r:id="rId26"/>
    <p:sldId id="313" r:id="rId27"/>
    <p:sldId id="314" r:id="rId28"/>
    <p:sldId id="260" r:id="rId29"/>
    <p:sldId id="298" r:id="rId30"/>
    <p:sldId id="293" r:id="rId31"/>
    <p:sldId id="294" r:id="rId32"/>
    <p:sldId id="297" r:id="rId33"/>
    <p:sldId id="261" r:id="rId34"/>
    <p:sldId id="295" r:id="rId35"/>
    <p:sldId id="317" r:id="rId36"/>
    <p:sldId id="301" r:id="rId37"/>
    <p:sldId id="302" r:id="rId38"/>
    <p:sldId id="262" r:id="rId39"/>
    <p:sldId id="303" r:id="rId40"/>
    <p:sldId id="305" r:id="rId41"/>
    <p:sldId id="308" r:id="rId42"/>
    <p:sldId id="312" r:id="rId43"/>
    <p:sldId id="307" r:id="rId44"/>
    <p:sldId id="311" r:id="rId45"/>
    <p:sldId id="309" r:id="rId46"/>
    <p:sldId id="310" r:id="rId47"/>
    <p:sldId id="268" r:id="rId48"/>
    <p:sldId id="270" r:id="rId49"/>
    <p:sldId id="274" r:id="rId50"/>
    <p:sldId id="318" r:id="rId51"/>
    <p:sldId id="319" r:id="rId52"/>
    <p:sldId id="320" r:id="rId53"/>
    <p:sldId id="321" r:id="rId5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18"/>
    <p:restoredTop sz="95659"/>
  </p:normalViewPr>
  <p:slideViewPr>
    <p:cSldViewPr snapToGrid="0">
      <p:cViewPr varScale="1">
        <p:scale>
          <a:sx n="107" d="100"/>
          <a:sy n="107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9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8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0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0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41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9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6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2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3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5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64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544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63" r:id="rId6"/>
    <p:sldLayoutId id="2147483858" r:id="rId7"/>
    <p:sldLayoutId id="2147483859" r:id="rId8"/>
    <p:sldLayoutId id="2147483860" r:id="rId9"/>
    <p:sldLayoutId id="2147483862" r:id="rId10"/>
    <p:sldLayoutId id="21474838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wo brown alpacas">
            <a:extLst>
              <a:ext uri="{FF2B5EF4-FFF2-40B4-BE49-F238E27FC236}">
                <a16:creationId xmlns:a16="http://schemas.microsoft.com/office/drawing/2014/main" id="{D8B77395-F8BB-06AD-CD15-998423FBE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844" b="108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F61AC-B27F-D420-9684-003C3D0D9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3935081"/>
            <a:ext cx="10225530" cy="147501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Grandview" panose="020B0502040204020203" pitchFamily="34" charset="0"/>
              </a:rPr>
              <a:t>Paleogenomics of Llamas and Alpacas in the Atacama Desert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D2776-136B-A6CB-68A2-6C9436A8B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5410094"/>
            <a:ext cx="10225530" cy="59032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  <a:latin typeface="Grandview Display" panose="020B0502040204020203" pitchFamily="34" charset="0"/>
              </a:rPr>
              <a:t>Conor O’Hare</a:t>
            </a:r>
          </a:p>
        </p:txBody>
      </p:sp>
    </p:spTree>
    <p:extLst>
      <p:ext uri="{BB962C8B-B14F-4D97-AF65-F5344CB8AC3E}">
        <p14:creationId xmlns:p14="http://schemas.microsoft.com/office/powerpoint/2010/main" val="2949845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4EB4-1A86-FA2D-D85F-8B4739B9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extension: </a:t>
            </a:r>
            <a:r>
              <a:rPr lang="en-GB" b="1" dirty="0"/>
              <a:t>nuclear</a:t>
            </a:r>
            <a:r>
              <a:rPr lang="en-GB" dirty="0"/>
              <a:t> DNA of ancient samples</a:t>
            </a:r>
          </a:p>
        </p:txBody>
      </p:sp>
      <p:pic>
        <p:nvPicPr>
          <p:cNvPr id="6" name="Content Placeholder 5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98412CDE-0471-F7EF-3A87-A49930E39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37" t="54060" r="69592" b="2423"/>
          <a:stretch/>
        </p:blipFill>
        <p:spPr>
          <a:xfrm>
            <a:off x="4466491" y="2248163"/>
            <a:ext cx="468923" cy="1354016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8E3D69-908D-0D08-D956-DABCB5CB4252}"/>
              </a:ext>
            </a:extLst>
          </p:cNvPr>
          <p:cNvGrpSpPr/>
          <p:nvPr/>
        </p:nvGrpSpPr>
        <p:grpSpPr>
          <a:xfrm>
            <a:off x="1852246" y="2538309"/>
            <a:ext cx="1014047" cy="926124"/>
            <a:chOff x="5961184" y="2116015"/>
            <a:chExt cx="1014047" cy="926124"/>
          </a:xfrm>
        </p:grpSpPr>
        <p:pic>
          <p:nvPicPr>
            <p:cNvPr id="8" name="Picture 7" descr="A picture containing text, screenshot, design&#10;&#10;Description automatically generated">
              <a:extLst>
                <a:ext uri="{FF2B5EF4-FFF2-40B4-BE49-F238E27FC236}">
                  <a16:creationId xmlns:a16="http://schemas.microsoft.com/office/drawing/2014/main" id="{A5EB132E-A631-4D05-4992-61E7A9C5A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667" t="7802" r="21743" b="62434"/>
            <a:stretch/>
          </p:blipFill>
          <p:spPr>
            <a:xfrm>
              <a:off x="5961184" y="2116015"/>
              <a:ext cx="1014047" cy="92612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41B99E-FCF5-7EBB-C7AB-3AA3BFD6F4B6}"/>
                </a:ext>
              </a:extLst>
            </p:cNvPr>
            <p:cNvSpPr/>
            <p:nvPr/>
          </p:nvSpPr>
          <p:spPr>
            <a:xfrm>
              <a:off x="6201508" y="2502877"/>
              <a:ext cx="527538" cy="187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555C51E-4828-4128-17B2-06C36702A2A5}"/>
              </a:ext>
            </a:extLst>
          </p:cNvPr>
          <p:cNvSpPr/>
          <p:nvPr/>
        </p:nvSpPr>
        <p:spPr>
          <a:xfrm>
            <a:off x="3200400" y="2826726"/>
            <a:ext cx="931984" cy="2860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A4DE33-9EF6-7232-E2B4-F24F085E9003}"/>
              </a:ext>
            </a:extLst>
          </p:cNvPr>
          <p:cNvGrpSpPr/>
          <p:nvPr/>
        </p:nvGrpSpPr>
        <p:grpSpPr>
          <a:xfrm>
            <a:off x="7151077" y="2120648"/>
            <a:ext cx="4301468" cy="4201364"/>
            <a:chOff x="7151077" y="2120648"/>
            <a:chExt cx="4301468" cy="4201364"/>
          </a:xfrm>
        </p:grpSpPr>
        <p:pic>
          <p:nvPicPr>
            <p:cNvPr id="17" name="Picture 16" descr="A picture containing diagram, line, screenshot, parallel&#10;&#10;Description automatically generated">
              <a:extLst>
                <a:ext uri="{FF2B5EF4-FFF2-40B4-BE49-F238E27FC236}">
                  <a16:creationId xmlns:a16="http://schemas.microsoft.com/office/drawing/2014/main" id="{3431E803-FAE2-0DED-232F-BF50B4C84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5709" y="2585137"/>
              <a:ext cx="1404453" cy="116950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0994AF-334F-A332-91C0-2D87148EBBE3}"/>
                </a:ext>
              </a:extLst>
            </p:cNvPr>
            <p:cNvSpPr txBox="1"/>
            <p:nvPr/>
          </p:nvSpPr>
          <p:spPr>
            <a:xfrm>
              <a:off x="7904447" y="2120648"/>
              <a:ext cx="2134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Improved</a:t>
              </a:r>
              <a:r>
                <a:rPr lang="en-GB" dirty="0"/>
                <a:t> analysis of</a:t>
              </a:r>
            </a:p>
          </p:txBody>
        </p: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A64B7C49-BA82-51D0-6206-C2AFB105D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9447" y="4024754"/>
              <a:ext cx="1065900" cy="1178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9A243827-CE28-9D98-6723-7ABF0071F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768" y="5636105"/>
              <a:ext cx="2044777" cy="68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B133B2-CD5B-CE90-2704-E4F9AB70780A}"/>
                </a:ext>
              </a:extLst>
            </p:cNvPr>
            <p:cNvSpPr/>
            <p:nvPr/>
          </p:nvSpPr>
          <p:spPr>
            <a:xfrm>
              <a:off x="7151077" y="2925171"/>
              <a:ext cx="1395047" cy="48943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Phylogeny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E5942B3-7992-5934-3C5A-EC3AFA7AFECB}"/>
                </a:ext>
              </a:extLst>
            </p:cNvPr>
            <p:cNvSpPr/>
            <p:nvPr/>
          </p:nvSpPr>
          <p:spPr>
            <a:xfrm>
              <a:off x="7151077" y="4124483"/>
              <a:ext cx="1395047" cy="48943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Gene flow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B9ADDD5-FCBB-CD8A-3E9B-AF582B27AA4C}"/>
                </a:ext>
              </a:extLst>
            </p:cNvPr>
            <p:cNvSpPr/>
            <p:nvPr/>
          </p:nvSpPr>
          <p:spPr>
            <a:xfrm>
              <a:off x="7151077" y="5474598"/>
              <a:ext cx="1395047" cy="68590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Genetic distance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10E7DFD-6CD2-877A-FC60-F53D189C9D26}"/>
              </a:ext>
            </a:extLst>
          </p:cNvPr>
          <p:cNvSpPr txBox="1"/>
          <p:nvPr/>
        </p:nvSpPr>
        <p:spPr>
          <a:xfrm>
            <a:off x="2110156" y="4152257"/>
            <a:ext cx="2930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Major</a:t>
            </a:r>
            <a:r>
              <a:rPr lang="en-GB" dirty="0"/>
              <a:t> overlap in samples from Fan et. al, 2020 and Diaz-</a:t>
            </a:r>
            <a:r>
              <a:rPr lang="en-GB" dirty="0" err="1"/>
              <a:t>Maroto</a:t>
            </a:r>
            <a:r>
              <a:rPr lang="en-GB" dirty="0"/>
              <a:t> et. al, 2021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AE38C9-3D9F-F5DB-5E3B-EB39BFC0FBA8}"/>
              </a:ext>
            </a:extLst>
          </p:cNvPr>
          <p:cNvGrpSpPr/>
          <p:nvPr/>
        </p:nvGrpSpPr>
        <p:grpSpPr>
          <a:xfrm>
            <a:off x="2004646" y="5266773"/>
            <a:ext cx="3170484" cy="369332"/>
            <a:chOff x="2004646" y="5266773"/>
            <a:chExt cx="3170484" cy="369332"/>
          </a:xfrm>
        </p:grpSpPr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C2C65E30-3410-1A76-BE12-750955CE9B60}"/>
                </a:ext>
              </a:extLst>
            </p:cNvPr>
            <p:cNvSpPr/>
            <p:nvPr/>
          </p:nvSpPr>
          <p:spPr>
            <a:xfrm rot="16200000">
              <a:off x="2158629" y="5174913"/>
              <a:ext cx="269632" cy="577597"/>
            </a:xfrm>
            <a:prstGeom prst="downArrow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31739B-A553-D9E0-4E39-ADF7E2F0B4EF}"/>
                </a:ext>
              </a:extLst>
            </p:cNvPr>
            <p:cNvSpPr txBox="1"/>
            <p:nvPr/>
          </p:nvSpPr>
          <p:spPr>
            <a:xfrm>
              <a:off x="2866293" y="5266773"/>
              <a:ext cx="2308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Informative comparison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80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47317F-C87A-4D9C-A72E-89C67FDA2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44BE9-D084-20A5-D309-A7047FBE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027034"/>
            <a:ext cx="7166927" cy="3703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Materials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3C5F-7AA1-409B-BD18-44E928CE3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031846"/>
            <a:ext cx="7223760" cy="1116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FF31F9-8C96-4D43-9B36-20F6B6FE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7694" y="0"/>
            <a:ext cx="430430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252CC1-04C4-47A3-AFEA-5022A689C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5031846"/>
            <a:ext cx="3546077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393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B80D-C958-481A-9C63-BB6CE3F4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samples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33B0763-83E1-74B0-E2DF-7AA126D71CDF}"/>
              </a:ext>
            </a:extLst>
          </p:cNvPr>
          <p:cNvSpPr/>
          <p:nvPr/>
        </p:nvSpPr>
        <p:spPr>
          <a:xfrm>
            <a:off x="390881" y="3242954"/>
            <a:ext cx="774957" cy="371659"/>
          </a:xfrm>
          <a:prstGeom prst="roundRect">
            <a:avLst/>
          </a:prstGeom>
          <a:solidFill>
            <a:schemeClr val="accent4"/>
          </a:solidFill>
          <a:ln w="635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i="1" dirty="0">
                <a:solidFill>
                  <a:schemeClr val="bg1"/>
                </a:solidFill>
              </a:rPr>
              <a:t>Lama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98FE181-2532-F731-DC4B-C4FFEF12E605}"/>
              </a:ext>
            </a:extLst>
          </p:cNvPr>
          <p:cNvSpPr/>
          <p:nvPr/>
        </p:nvSpPr>
        <p:spPr>
          <a:xfrm>
            <a:off x="308879" y="5339114"/>
            <a:ext cx="936944" cy="371659"/>
          </a:xfrm>
          <a:prstGeom prst="roundRect">
            <a:avLst/>
          </a:prstGeom>
          <a:solidFill>
            <a:schemeClr val="accent4"/>
          </a:solidFill>
          <a:ln w="6350"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i="1" dirty="0">
                <a:solidFill>
                  <a:schemeClr val="bg1"/>
                </a:solidFill>
              </a:rPr>
              <a:t>Vicugna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9E51C2-922F-48E2-C089-47BD802BBD83}"/>
              </a:ext>
            </a:extLst>
          </p:cNvPr>
          <p:cNvSpPr txBox="1"/>
          <p:nvPr/>
        </p:nvSpPr>
        <p:spPr>
          <a:xfrm>
            <a:off x="3231615" y="2487301"/>
            <a:ext cx="1664591" cy="510778"/>
          </a:xfrm>
          <a:prstGeom prst="roundRect">
            <a:avLst/>
          </a:prstGeom>
          <a:ln>
            <a:solidFill>
              <a:schemeClr val="accent6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b="0" dirty="0">
                <a:solidFill>
                  <a:schemeClr val="tx1"/>
                </a:solidFill>
                <a:latin typeface="+mn-lt"/>
              </a:rPr>
              <a:t>Lama Glama</a:t>
            </a:r>
            <a:r>
              <a:rPr lang="en-GB" sz="1500" dirty="0"/>
              <a:t> (9)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b="0" i="1" dirty="0">
                <a:solidFill>
                  <a:schemeClr val="tx1"/>
                </a:solidFill>
                <a:latin typeface="+mn-lt"/>
              </a:rPr>
              <a:t>domesticate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8B5C5-4217-1D07-4B8B-26F6AF416F61}"/>
              </a:ext>
            </a:extLst>
          </p:cNvPr>
          <p:cNvSpPr txBox="1"/>
          <p:nvPr/>
        </p:nvSpPr>
        <p:spPr>
          <a:xfrm>
            <a:off x="2884979" y="3440970"/>
            <a:ext cx="2357859" cy="766167"/>
          </a:xfrm>
          <a:prstGeom prst="roundRect">
            <a:avLst/>
          </a:prstGeom>
          <a:ln>
            <a:solidFill>
              <a:schemeClr val="accent6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b="0" dirty="0">
                <a:solidFill>
                  <a:schemeClr val="tx1"/>
                </a:solidFill>
                <a:latin typeface="+mn-lt"/>
              </a:rPr>
              <a:t>Lama Guanicoe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dirty="0"/>
              <a:t>(4 Guanaco, 4 Cacsilensis)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b="0" i="1" dirty="0">
                <a:solidFill>
                  <a:schemeClr val="tx1"/>
                </a:solidFill>
                <a:latin typeface="+mn-lt"/>
              </a:rPr>
              <a:t>wild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FB7E11-5FA4-9342-6697-873AEE86319A}"/>
              </a:ext>
            </a:extLst>
          </p:cNvPr>
          <p:cNvSpPr txBox="1"/>
          <p:nvPr/>
        </p:nvSpPr>
        <p:spPr>
          <a:xfrm>
            <a:off x="3126854" y="4740123"/>
            <a:ext cx="1874110" cy="510778"/>
          </a:xfrm>
          <a:prstGeom prst="roundRect">
            <a:avLst/>
          </a:prstGeom>
          <a:ln>
            <a:solidFill>
              <a:schemeClr val="accent6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b="0" dirty="0">
                <a:solidFill>
                  <a:schemeClr val="tx1"/>
                </a:solidFill>
                <a:latin typeface="+mn-lt"/>
              </a:rPr>
              <a:t>Vicugna Pacos (16)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i="1" dirty="0"/>
              <a:t>domesticate</a:t>
            </a:r>
            <a:endParaRPr lang="en-GB" sz="1500" b="0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F94CF6-B996-E1F1-EFB4-E189348D3FA5}"/>
              </a:ext>
            </a:extLst>
          </p:cNvPr>
          <p:cNvSpPr txBox="1"/>
          <p:nvPr/>
        </p:nvSpPr>
        <p:spPr>
          <a:xfrm>
            <a:off x="2950967" y="5629412"/>
            <a:ext cx="2225884" cy="766167"/>
          </a:xfrm>
          <a:prstGeom prst="roundRect">
            <a:avLst/>
          </a:prstGeom>
          <a:ln>
            <a:solidFill>
              <a:schemeClr val="accent6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b="0" dirty="0">
                <a:solidFill>
                  <a:schemeClr val="tx1"/>
                </a:solidFill>
                <a:latin typeface="+mn-lt"/>
              </a:rPr>
              <a:t>Vicugna Vicugna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dirty="0"/>
              <a:t>(4 mensalis, 4 vicuña)</a:t>
            </a:r>
            <a:endParaRPr lang="en-GB" sz="1500" b="0" dirty="0">
              <a:solidFill>
                <a:schemeClr val="tx1"/>
              </a:solidFill>
              <a:latin typeface="+mn-lt"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i="1" dirty="0"/>
              <a:t>wild</a:t>
            </a:r>
            <a:endParaRPr lang="en-GB" sz="1500" b="0" i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4" name="Content Placeholder 23" descr="A map of south america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0186D623-1B6B-8842-7CDA-7983F663E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3445" y="1890876"/>
            <a:ext cx="6207674" cy="4089266"/>
          </a:xfrm>
        </p:spPr>
      </p:pic>
      <p:pic>
        <p:nvPicPr>
          <p:cNvPr id="25" name="Picture 24" descr="A group of camels and llamas&#10;&#10;Description automatically generated with medium confidence">
            <a:extLst>
              <a:ext uri="{FF2B5EF4-FFF2-40B4-BE49-F238E27FC236}">
                <a16:creationId xmlns:a16="http://schemas.microsoft.com/office/drawing/2014/main" id="{0A3797F9-7BE1-782A-E8CE-7EE61B330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8" t="35157" r="14454" b="37890"/>
          <a:stretch/>
        </p:blipFill>
        <p:spPr>
          <a:xfrm>
            <a:off x="1838766" y="2383217"/>
            <a:ext cx="774957" cy="769383"/>
          </a:xfrm>
          <a:prstGeom prst="rect">
            <a:avLst/>
          </a:prstGeom>
        </p:spPr>
      </p:pic>
      <p:pic>
        <p:nvPicPr>
          <p:cNvPr id="26" name="Picture 25" descr="A group of camels and llamas&#10;&#10;Description automatically generated with medium confidence">
            <a:extLst>
              <a:ext uri="{FF2B5EF4-FFF2-40B4-BE49-F238E27FC236}">
                <a16:creationId xmlns:a16="http://schemas.microsoft.com/office/drawing/2014/main" id="{7EF7E57C-13A8-CB21-EF78-EE368EDC7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6" t="66480" r="69263" b="10449"/>
          <a:stretch/>
        </p:blipFill>
        <p:spPr>
          <a:xfrm>
            <a:off x="1815885" y="4631423"/>
            <a:ext cx="735115" cy="728179"/>
          </a:xfrm>
          <a:prstGeom prst="rect">
            <a:avLst/>
          </a:prstGeom>
        </p:spPr>
      </p:pic>
      <p:pic>
        <p:nvPicPr>
          <p:cNvPr id="27" name="Picture 26" descr="A picture containing mammal, animal figure&#10;&#10;Description automatically generated">
            <a:extLst>
              <a:ext uri="{FF2B5EF4-FFF2-40B4-BE49-F238E27FC236}">
                <a16:creationId xmlns:a16="http://schemas.microsoft.com/office/drawing/2014/main" id="{548BD8E5-21F9-38A5-BA3E-A37BB720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815" y="3428784"/>
            <a:ext cx="654557" cy="700581"/>
          </a:xfrm>
          <a:prstGeom prst="rect">
            <a:avLst/>
          </a:prstGeom>
        </p:spPr>
      </p:pic>
      <p:pic>
        <p:nvPicPr>
          <p:cNvPr id="28" name="Picture 27" descr="A group of camels and llamas&#10;&#10;Description automatically generated with medium confidence">
            <a:extLst>
              <a:ext uri="{FF2B5EF4-FFF2-40B4-BE49-F238E27FC236}">
                <a16:creationId xmlns:a16="http://schemas.microsoft.com/office/drawing/2014/main" id="{AF15CD16-AE52-2374-82ED-10DF17338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21" t="67403" r="9658" b="10401"/>
          <a:stretch/>
        </p:blipFill>
        <p:spPr>
          <a:xfrm>
            <a:off x="1825519" y="5596108"/>
            <a:ext cx="735115" cy="73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92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D5C9-8442-F4F8-4F95-00B75E60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Ancient samples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8D1D1A3-EFEE-FCD9-951D-BCC32124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" t="1892" r="2058" b="37463"/>
          <a:stretch/>
        </p:blipFill>
        <p:spPr>
          <a:xfrm>
            <a:off x="6555916" y="2387493"/>
            <a:ext cx="4856386" cy="3021219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9181FA51-7837-D437-EE12-BBFB0F8C9156}"/>
              </a:ext>
            </a:extLst>
          </p:cNvPr>
          <p:cNvSpPr/>
          <p:nvPr/>
        </p:nvSpPr>
        <p:spPr>
          <a:xfrm rot="1849562">
            <a:off x="6829659" y="1819459"/>
            <a:ext cx="212377" cy="757536"/>
          </a:xfrm>
          <a:prstGeom prst="downArrow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DE7510E9-12B3-7360-4514-EF9E7F2C14D3}"/>
              </a:ext>
            </a:extLst>
          </p:cNvPr>
          <p:cNvSpPr/>
          <p:nvPr/>
        </p:nvSpPr>
        <p:spPr>
          <a:xfrm rot="12958176">
            <a:off x="10588494" y="4659136"/>
            <a:ext cx="212377" cy="1005264"/>
          </a:xfrm>
          <a:prstGeom prst="downArrow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3F938-F441-94B2-E690-8BCD94C913F9}"/>
              </a:ext>
            </a:extLst>
          </p:cNvPr>
          <p:cNvSpPr txBox="1"/>
          <p:nvPr/>
        </p:nvSpPr>
        <p:spPr>
          <a:xfrm>
            <a:off x="7353653" y="1464629"/>
            <a:ext cx="3314707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b="1" dirty="0">
                <a:solidFill>
                  <a:schemeClr val="tx1"/>
                </a:solidFill>
                <a:latin typeface="+mn-lt"/>
              </a:rPr>
              <a:t>Tulan-85: </a:t>
            </a:r>
            <a:r>
              <a:rPr lang="en-GB" sz="1500" b="0" dirty="0">
                <a:solidFill>
                  <a:schemeClr val="tx1"/>
                </a:solidFill>
                <a:latin typeface="+mn-lt"/>
              </a:rPr>
              <a:t>Domestic area with few residential structures (15 samples)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2D8CF-03B2-BFC0-D165-CE71E8E3E87E}"/>
              </a:ext>
            </a:extLst>
          </p:cNvPr>
          <p:cNvSpPr txBox="1"/>
          <p:nvPr/>
        </p:nvSpPr>
        <p:spPr>
          <a:xfrm>
            <a:off x="7114233" y="5654189"/>
            <a:ext cx="3314707" cy="6924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b="1" dirty="0">
                <a:solidFill>
                  <a:schemeClr val="tx1"/>
                </a:solidFill>
                <a:latin typeface="+mn-lt"/>
              </a:rPr>
              <a:t>Tulan-54: </a:t>
            </a:r>
            <a:r>
              <a:rPr lang="en-GB" sz="1500" b="0" dirty="0">
                <a:solidFill>
                  <a:schemeClr val="tx1"/>
                </a:solidFill>
                <a:latin typeface="+mn-lt"/>
              </a:rPr>
              <a:t>Cultural and economic site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dirty="0"/>
              <a:t>Shows signs of development of ceremonial structures (58 samples)</a:t>
            </a:r>
            <a:endParaRPr lang="en-GB" sz="15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A picture containing rubble, rock, screenshot, outdoor&#10;&#10;Description automatically generated">
            <a:extLst>
              <a:ext uri="{FF2B5EF4-FFF2-40B4-BE49-F238E27FC236}">
                <a16:creationId xmlns:a16="http://schemas.microsoft.com/office/drawing/2014/main" id="{4EBFAC2E-4855-FBD5-F112-19511D2A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70" y="2784705"/>
            <a:ext cx="5511800" cy="3517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11C019-505A-2C7E-6725-1C68032233D9}"/>
              </a:ext>
            </a:extLst>
          </p:cNvPr>
          <p:cNvSpPr txBox="1"/>
          <p:nvPr/>
        </p:nvSpPr>
        <p:spPr>
          <a:xfrm>
            <a:off x="581192" y="6302605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(Núñez et al. 2017)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01EC3-ADA0-810A-7CD6-0277BB3BA2F1}"/>
              </a:ext>
            </a:extLst>
          </p:cNvPr>
          <p:cNvSpPr txBox="1"/>
          <p:nvPr/>
        </p:nvSpPr>
        <p:spPr>
          <a:xfrm>
            <a:off x="581192" y="2415373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Tulan-54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B831A8-B2D9-71BB-6B12-4B738F607045}"/>
              </a:ext>
            </a:extLst>
          </p:cNvPr>
          <p:cNvGrpSpPr/>
          <p:nvPr/>
        </p:nvGrpSpPr>
        <p:grpSpPr>
          <a:xfrm>
            <a:off x="10441667" y="1392963"/>
            <a:ext cx="1395835" cy="646331"/>
            <a:chOff x="10686197" y="1158037"/>
            <a:chExt cx="1395835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2F139C-8B63-2520-7ED8-CA6401557003}"/>
                </a:ext>
              </a:extLst>
            </p:cNvPr>
            <p:cNvSpPr txBox="1"/>
            <p:nvPr/>
          </p:nvSpPr>
          <p:spPr>
            <a:xfrm>
              <a:off x="10686197" y="129653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70578-2598-6041-6DF0-E5E201B6FC8A}"/>
                </a:ext>
              </a:extLst>
            </p:cNvPr>
            <p:cNvSpPr txBox="1"/>
            <p:nvPr/>
          </p:nvSpPr>
          <p:spPr>
            <a:xfrm>
              <a:off x="11010905" y="115803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TU-52 (1)</a:t>
              </a:r>
            </a:p>
            <a:p>
              <a:r>
                <a:rPr lang="en-GB" dirty="0"/>
                <a:t>TU-94 (1)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11E4D0-EA8B-873D-57D0-A31D66FEC627}"/>
              </a:ext>
            </a:extLst>
          </p:cNvPr>
          <p:cNvSpPr txBox="1"/>
          <p:nvPr/>
        </p:nvSpPr>
        <p:spPr>
          <a:xfrm>
            <a:off x="9617623" y="6284386"/>
            <a:ext cx="2091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(Diaz-</a:t>
            </a:r>
            <a:r>
              <a:rPr lang="en-GB" sz="1400" dirty="0" err="1"/>
              <a:t>Maroto</a:t>
            </a:r>
            <a:r>
              <a:rPr lang="en-GB" sz="1400" dirty="0"/>
              <a:t> et. al, 2021)</a:t>
            </a:r>
          </a:p>
        </p:txBody>
      </p:sp>
    </p:spTree>
    <p:extLst>
      <p:ext uri="{BB962C8B-B14F-4D97-AF65-F5344CB8AC3E}">
        <p14:creationId xmlns:p14="http://schemas.microsoft.com/office/powerpoint/2010/main" val="145646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8090E-98E9-362A-4510-EE793BF6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Data sequencing &amp; preparation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A21B94D-12E1-5F3F-89FE-0F086345A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016287"/>
              </p:ext>
            </p:extLst>
          </p:nvPr>
        </p:nvGraphicFramePr>
        <p:xfrm>
          <a:off x="1034849" y="2704597"/>
          <a:ext cx="1910715" cy="2956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0715">
                  <a:extLst>
                    <a:ext uri="{9D8B030D-6E8A-4147-A177-3AD203B41FA5}">
                      <a16:colId xmlns:a16="http://schemas.microsoft.com/office/drawing/2014/main" val="3351183338"/>
                    </a:ext>
                  </a:extLst>
                </a:gridCol>
              </a:tblGrid>
              <a:tr h="11913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093467"/>
                  </a:ext>
                </a:extLst>
              </a:tr>
              <a:tr h="119132"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Modern Sample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07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Modern Sample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35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Modern Sample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19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12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Ancient Sample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26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Ancient Sample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075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Ancient Sample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9952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C9F346A5-755E-6056-6DD8-D54A08E02F51}"/>
              </a:ext>
            </a:extLst>
          </p:cNvPr>
          <p:cNvGrpSpPr/>
          <p:nvPr/>
        </p:nvGrpSpPr>
        <p:grpSpPr>
          <a:xfrm>
            <a:off x="3040082" y="3265714"/>
            <a:ext cx="2719450" cy="2190997"/>
            <a:chOff x="3040082" y="3265714"/>
            <a:chExt cx="2719450" cy="219099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F410691-3C36-0668-75D9-37269B8C3F13}"/>
                </a:ext>
              </a:extLst>
            </p:cNvPr>
            <p:cNvCxnSpPr>
              <a:cxnSpLocks/>
            </p:cNvCxnSpPr>
            <p:nvPr/>
          </p:nvCxnSpPr>
          <p:spPr>
            <a:xfrm>
              <a:off x="3040083" y="3265714"/>
              <a:ext cx="2719449" cy="14012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557FD7-B31C-A941-3C33-6A63DF93334D}"/>
                </a:ext>
              </a:extLst>
            </p:cNvPr>
            <p:cNvCxnSpPr>
              <a:cxnSpLocks/>
            </p:cNvCxnSpPr>
            <p:nvPr/>
          </p:nvCxnSpPr>
          <p:spPr>
            <a:xfrm>
              <a:off x="3058038" y="3626544"/>
              <a:ext cx="2701494" cy="10404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0D0A8C-DD71-E7E8-B578-AF5B91A3FA25}"/>
                </a:ext>
              </a:extLst>
            </p:cNvPr>
            <p:cNvCxnSpPr>
              <a:cxnSpLocks/>
            </p:cNvCxnSpPr>
            <p:nvPr/>
          </p:nvCxnSpPr>
          <p:spPr>
            <a:xfrm>
              <a:off x="3058038" y="3966358"/>
              <a:ext cx="2701494" cy="70064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3A16AAD-7D5D-8FCE-3AA7-B8101EC23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8038" y="4667003"/>
              <a:ext cx="2701494" cy="1073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28428B9-51EE-A82C-547C-09E85781F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8038" y="4667003"/>
              <a:ext cx="2701494" cy="4469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90A78B-E1E0-4520-FCA9-C89501607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0082" y="4667003"/>
              <a:ext cx="2719450" cy="7897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AD9997-5DFA-EF46-4F68-DB4E0F59EEB2}"/>
              </a:ext>
            </a:extLst>
          </p:cNvPr>
          <p:cNvGrpSpPr/>
          <p:nvPr/>
        </p:nvGrpSpPr>
        <p:grpSpPr>
          <a:xfrm>
            <a:off x="4804966" y="4890465"/>
            <a:ext cx="3286669" cy="1386324"/>
            <a:chOff x="4804966" y="4890465"/>
            <a:chExt cx="3286669" cy="1386324"/>
          </a:xfrm>
        </p:grpSpPr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7B342438-FD72-8B59-EBB6-626DCFEDEF1D}"/>
                </a:ext>
              </a:extLst>
            </p:cNvPr>
            <p:cNvSpPr/>
            <p:nvPr/>
          </p:nvSpPr>
          <p:spPr>
            <a:xfrm>
              <a:off x="6210795" y="4890465"/>
              <a:ext cx="237506" cy="7576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2E0BC5-9F8E-2180-B586-77DA12E8F9A3}"/>
                </a:ext>
              </a:extLst>
            </p:cNvPr>
            <p:cNvSpPr txBox="1"/>
            <p:nvPr/>
          </p:nvSpPr>
          <p:spPr>
            <a:xfrm>
              <a:off x="4804966" y="5907457"/>
              <a:ext cx="3286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BAM (Binary Alignment Map) files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B92DF78-449E-95E0-F390-EED2B9085020}"/>
              </a:ext>
            </a:extLst>
          </p:cNvPr>
          <p:cNvGrpSpPr/>
          <p:nvPr/>
        </p:nvGrpSpPr>
        <p:grpSpPr>
          <a:xfrm>
            <a:off x="5984480" y="705143"/>
            <a:ext cx="5489646" cy="4039916"/>
            <a:chOff x="5984480" y="705143"/>
            <a:chExt cx="5489646" cy="4039916"/>
          </a:xfrm>
        </p:grpSpPr>
        <p:pic>
          <p:nvPicPr>
            <p:cNvPr id="4" name="Picture 3" descr="A group of camels and llamas&#10;&#10;Description automatically generated with medium confidence">
              <a:extLst>
                <a:ext uri="{FF2B5EF4-FFF2-40B4-BE49-F238E27FC236}">
                  <a16:creationId xmlns:a16="http://schemas.microsoft.com/office/drawing/2014/main" id="{36A05D62-C9F9-28A3-7007-318678065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46" t="66480" r="69263" b="10449"/>
            <a:stretch/>
          </p:blipFill>
          <p:spPr>
            <a:xfrm>
              <a:off x="8203752" y="705143"/>
              <a:ext cx="1523800" cy="1509404"/>
            </a:xfrm>
            <a:prstGeom prst="rect">
              <a:avLst/>
            </a:prstGeom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25541EA-97BC-6E2D-9FA2-784BCC0BE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84480" y="2508029"/>
              <a:ext cx="5489646" cy="2237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9A515F-383B-D463-83EC-42F972E0E6A8}"/>
                </a:ext>
              </a:extLst>
            </p:cNvPr>
            <p:cNvSpPr txBox="1"/>
            <p:nvPr/>
          </p:nvSpPr>
          <p:spPr>
            <a:xfrm>
              <a:off x="9997874" y="1136679"/>
              <a:ext cx="961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/>
                <a:t>Vicugna Pacos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11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0A401-FD65-9879-0DCE-47A69CA9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GB"/>
              <a:t>Coverage of ancient samples</a:t>
            </a:r>
            <a:endParaRPr lang="en-GB" dirty="0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screenshot, line&#10;&#10;Description automatically generated">
            <a:extLst>
              <a:ext uri="{FF2B5EF4-FFF2-40B4-BE49-F238E27FC236}">
                <a16:creationId xmlns:a16="http://schemas.microsoft.com/office/drawing/2014/main" id="{578F7114-65BC-7326-D568-0F8DBAB6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67655"/>
            <a:ext cx="6735272" cy="4142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A7D59-D142-4A68-7EA3-414A7B8CBEF7}"/>
              </a:ext>
            </a:extLst>
          </p:cNvPr>
          <p:cNvSpPr txBox="1"/>
          <p:nvPr/>
        </p:nvSpPr>
        <p:spPr>
          <a:xfrm>
            <a:off x="609906" y="2437707"/>
            <a:ext cx="275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(One) problem with ancient DNA</a:t>
            </a:r>
            <a:r>
              <a:rPr lang="en-GB" dirty="0"/>
              <a:t>: Many samples with low coverage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F83B47-24D3-2E15-5374-6592C0D642B4}"/>
              </a:ext>
            </a:extLst>
          </p:cNvPr>
          <p:cNvGrpSpPr/>
          <p:nvPr/>
        </p:nvGrpSpPr>
        <p:grpSpPr>
          <a:xfrm>
            <a:off x="559923" y="3715779"/>
            <a:ext cx="3040083" cy="2390242"/>
            <a:chOff x="559923" y="3715779"/>
            <a:chExt cx="3040083" cy="23902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35B17A-921B-6BFF-E1AD-D500C513B2F4}"/>
                </a:ext>
              </a:extLst>
            </p:cNvPr>
            <p:cNvSpPr txBox="1"/>
            <p:nvPr/>
          </p:nvSpPr>
          <p:spPr>
            <a:xfrm>
              <a:off x="609906" y="3715779"/>
              <a:ext cx="2940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Compromise</a:t>
              </a:r>
              <a:r>
                <a:rPr lang="en-GB" dirty="0"/>
                <a:t>: Only consider samples of coverage &gt;0.01X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48AE7CA0-E872-5266-9C06-AE499677A45C}"/>
                </a:ext>
              </a:extLst>
            </p:cNvPr>
            <p:cNvSpPr/>
            <p:nvPr/>
          </p:nvSpPr>
          <p:spPr>
            <a:xfrm>
              <a:off x="1925323" y="4601119"/>
              <a:ext cx="309282" cy="72614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841BE71-9902-820C-AFA5-0B44DF4621D4}"/>
                </a:ext>
              </a:extLst>
            </p:cNvPr>
            <p:cNvSpPr/>
            <p:nvPr/>
          </p:nvSpPr>
          <p:spPr>
            <a:xfrm>
              <a:off x="559923" y="5607257"/>
              <a:ext cx="3040083" cy="498764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26 from 75 samples remaining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352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4A3E3-D69E-7F1C-9FF7-1C582E3E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Principal component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0305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DD52-DDB9-B16E-DBD9-3048377E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4F81E-B40B-1E04-86A5-243A9FCB00FF}"/>
              </a:ext>
            </a:extLst>
          </p:cNvPr>
          <p:cNvSpPr txBox="1"/>
          <p:nvPr/>
        </p:nvSpPr>
        <p:spPr>
          <a:xfrm>
            <a:off x="1321431" y="2060827"/>
            <a:ext cx="4008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Problem</a:t>
            </a:r>
            <a:r>
              <a:rPr lang="en-GB" dirty="0"/>
              <a:t>: If we want to plot each sample where the coordinates represent the genotype for each loci, then we would have (#loci) dimensions!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78E904-7C1F-47F1-105D-A7F75314E209}"/>
              </a:ext>
            </a:extLst>
          </p:cNvPr>
          <p:cNvGrpSpPr/>
          <p:nvPr/>
        </p:nvGrpSpPr>
        <p:grpSpPr>
          <a:xfrm>
            <a:off x="5599770" y="2251895"/>
            <a:ext cx="5439008" cy="646331"/>
            <a:chOff x="5599770" y="2251895"/>
            <a:chExt cx="5439008" cy="646331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B98891B-D10B-45FB-1E0C-1D9AA4CA9660}"/>
                </a:ext>
              </a:extLst>
            </p:cNvPr>
            <p:cNvSpPr/>
            <p:nvPr/>
          </p:nvSpPr>
          <p:spPr>
            <a:xfrm>
              <a:off x="5599770" y="2374339"/>
              <a:ext cx="992459" cy="4014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291D0E-F64A-DB16-D603-AA527025997A}"/>
                </a:ext>
              </a:extLst>
            </p:cNvPr>
            <p:cNvSpPr txBox="1"/>
            <p:nvPr/>
          </p:nvSpPr>
          <p:spPr>
            <a:xfrm>
              <a:off x="7029914" y="2251895"/>
              <a:ext cx="4008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Solution: </a:t>
              </a:r>
              <a:r>
                <a:rPr lang="en-GB" dirty="0"/>
                <a:t>Only consider the axes of highest variation.</a:t>
              </a:r>
            </a:p>
          </p:txBody>
        </p:sp>
      </p:grp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0083CC4-FA56-C4F3-4B76-C67727A0D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220054"/>
              </p:ext>
            </p:extLst>
          </p:nvPr>
        </p:nvGraphicFramePr>
        <p:xfrm>
          <a:off x="581192" y="4035307"/>
          <a:ext cx="3311527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485285411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53357729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1950867075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902451306"/>
                    </a:ext>
                  </a:extLst>
                </a:gridCol>
                <a:gridCol w="394018">
                  <a:extLst>
                    <a:ext uri="{9D8B030D-6E8A-4147-A177-3AD203B41FA5}">
                      <a16:colId xmlns:a16="http://schemas.microsoft.com/office/drawing/2014/main" val="25334332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SNP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SNP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26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SNP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9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SNP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5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1463"/>
                  </a:ext>
                </a:extLst>
              </a:tr>
            </a:tbl>
          </a:graphicData>
        </a:graphic>
      </p:graphicFrame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DA6D4C6A-B87A-1441-B018-26C06B0C7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109599"/>
              </p:ext>
            </p:extLst>
          </p:nvPr>
        </p:nvGraphicFramePr>
        <p:xfrm>
          <a:off x="4871868" y="4035307"/>
          <a:ext cx="3427415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68">
                  <a:extLst>
                    <a:ext uri="{9D8B030D-6E8A-4147-A177-3AD203B41FA5}">
                      <a16:colId xmlns:a16="http://schemas.microsoft.com/office/drawing/2014/main" val="3485285411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53357729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1950867075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902451306"/>
                    </a:ext>
                  </a:extLst>
                </a:gridCol>
                <a:gridCol w="394018">
                  <a:extLst>
                    <a:ext uri="{9D8B030D-6E8A-4147-A177-3AD203B41FA5}">
                      <a16:colId xmlns:a16="http://schemas.microsoft.com/office/drawing/2014/main" val="25334332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26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9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Sample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-0.2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-0.4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5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146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2E2AE14-518C-93ED-8D25-9938F21F2A27}"/>
              </a:ext>
            </a:extLst>
          </p:cNvPr>
          <p:cNvSpPr txBox="1"/>
          <p:nvPr/>
        </p:nvSpPr>
        <p:spPr>
          <a:xfrm>
            <a:off x="649043" y="3592065"/>
            <a:ext cx="371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Step 1</a:t>
            </a:r>
            <a:r>
              <a:rPr lang="en-GB" dirty="0"/>
              <a:t>: Compute genotype matrix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153836-503A-AA0C-7E59-C74A7B8F2121}"/>
              </a:ext>
            </a:extLst>
          </p:cNvPr>
          <p:cNvGrpSpPr/>
          <p:nvPr/>
        </p:nvGrpSpPr>
        <p:grpSpPr>
          <a:xfrm>
            <a:off x="4079932" y="3592065"/>
            <a:ext cx="4458184" cy="1700604"/>
            <a:chOff x="4079932" y="3592065"/>
            <a:chExt cx="4458184" cy="1700604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424B3033-ACB1-AA07-8FE6-BCA8F26CFC4F}"/>
                </a:ext>
              </a:extLst>
            </p:cNvPr>
            <p:cNvSpPr/>
            <p:nvPr/>
          </p:nvSpPr>
          <p:spPr>
            <a:xfrm>
              <a:off x="4079932" y="4891225"/>
              <a:ext cx="496230" cy="4014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6B70C6-6CAB-C361-990C-14EBE32AEB8C}"/>
                </a:ext>
              </a:extLst>
            </p:cNvPr>
            <p:cNvSpPr txBox="1"/>
            <p:nvPr/>
          </p:nvSpPr>
          <p:spPr>
            <a:xfrm>
              <a:off x="4824760" y="3592065"/>
              <a:ext cx="371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Step 2</a:t>
              </a:r>
              <a:r>
                <a:rPr lang="en-GB" dirty="0"/>
                <a:t>: Compute covariance matrix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E438D5C-3AE2-CFA2-386F-9257894FA5CA}"/>
              </a:ext>
            </a:extLst>
          </p:cNvPr>
          <p:cNvGrpSpPr/>
          <p:nvPr/>
        </p:nvGrpSpPr>
        <p:grpSpPr>
          <a:xfrm>
            <a:off x="8538116" y="4035307"/>
            <a:ext cx="3215269" cy="1477328"/>
            <a:chOff x="8538116" y="4035307"/>
            <a:chExt cx="3215269" cy="1477328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42990711-35B8-AB7F-E764-89FED1B7D7C8}"/>
                </a:ext>
              </a:extLst>
            </p:cNvPr>
            <p:cNvSpPr/>
            <p:nvPr/>
          </p:nvSpPr>
          <p:spPr>
            <a:xfrm>
              <a:off x="8538116" y="4891225"/>
              <a:ext cx="496230" cy="4014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F6770D-E883-727E-67B7-9DC2B555953F}"/>
                </a:ext>
              </a:extLst>
            </p:cNvPr>
            <p:cNvSpPr txBox="1"/>
            <p:nvPr/>
          </p:nvSpPr>
          <p:spPr>
            <a:xfrm>
              <a:off x="9437879" y="4035307"/>
              <a:ext cx="231550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Step 3</a:t>
              </a:r>
              <a:r>
                <a:rPr lang="en-GB" dirty="0"/>
                <a:t>: Compute eigenvectors (Principal Components) and eigenvalues (amount of variance)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80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3DBB-A78B-2E62-88D7-6AA1DE08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Quality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85BD0-CD2E-2A09-6342-6F5F587AEED4}"/>
              </a:ext>
            </a:extLst>
          </p:cNvPr>
          <p:cNvSpPr txBox="1"/>
          <p:nvPr/>
        </p:nvSpPr>
        <p:spPr>
          <a:xfrm>
            <a:off x="4941319" y="1296516"/>
            <a:ext cx="596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need to apply some restrictions, to avoid </a:t>
            </a:r>
            <a:r>
              <a:rPr lang="en-GB" b="1" dirty="0"/>
              <a:t>spurious associations </a:t>
            </a:r>
            <a:r>
              <a:rPr lang="en-GB" dirty="0"/>
              <a:t>whilst maintaining </a:t>
            </a:r>
            <a:r>
              <a:rPr lang="en-GB" b="1" dirty="0"/>
              <a:t>power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7C39EA-F019-8B75-45EE-994FF36E57C3}"/>
              </a:ext>
            </a:extLst>
          </p:cNvPr>
          <p:cNvGrpSpPr/>
          <p:nvPr/>
        </p:nvGrpSpPr>
        <p:grpSpPr>
          <a:xfrm>
            <a:off x="1839951" y="2882992"/>
            <a:ext cx="8273549" cy="2966683"/>
            <a:chOff x="1839951" y="2882992"/>
            <a:chExt cx="8273549" cy="296668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BE1A75-D5CA-0B47-16BA-567363EE5853}"/>
                </a:ext>
              </a:extLst>
            </p:cNvPr>
            <p:cNvSpPr/>
            <p:nvPr/>
          </p:nvSpPr>
          <p:spPr>
            <a:xfrm>
              <a:off x="5055219" y="3757962"/>
              <a:ext cx="2081561" cy="747131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dirty="0"/>
                <a:t>Considerations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6247D8-13BB-8C24-4C45-242E9BF801C2}"/>
                </a:ext>
              </a:extLst>
            </p:cNvPr>
            <p:cNvSpPr txBox="1"/>
            <p:nvPr/>
          </p:nvSpPr>
          <p:spPr>
            <a:xfrm>
              <a:off x="1839951" y="3448662"/>
              <a:ext cx="2642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Minor allele frequency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8D6D24-BD49-49BB-5A25-18B775DA6167}"/>
                </a:ext>
              </a:extLst>
            </p:cNvPr>
            <p:cNvSpPr txBox="1"/>
            <p:nvPr/>
          </p:nvSpPr>
          <p:spPr>
            <a:xfrm>
              <a:off x="2518952" y="5203344"/>
              <a:ext cx="3404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Sites found in all modern samples </a:t>
              </a:r>
              <a:r>
                <a:rPr lang="en-GB" b="1" dirty="0"/>
                <a:t>and</a:t>
              </a:r>
              <a:r>
                <a:rPr lang="en-GB" dirty="0"/>
                <a:t> </a:t>
              </a:r>
              <a:r>
                <a:rPr lang="en-GB" i="1" dirty="0"/>
                <a:t>at least one</a:t>
              </a:r>
              <a:r>
                <a:rPr lang="en-GB" dirty="0"/>
                <a:t> ancient sample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56A1A6-EB2A-9A21-186A-7BBA889B8E14}"/>
                </a:ext>
              </a:extLst>
            </p:cNvPr>
            <p:cNvSpPr txBox="1"/>
            <p:nvPr/>
          </p:nvSpPr>
          <p:spPr>
            <a:xfrm>
              <a:off x="7535028" y="4926306"/>
              <a:ext cx="2412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Base &amp; mapping quality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D2979B-0E3C-9B9A-524E-97CF180DDDB5}"/>
                </a:ext>
              </a:extLst>
            </p:cNvPr>
            <p:cNvSpPr txBox="1"/>
            <p:nvPr/>
          </p:nvSpPr>
          <p:spPr>
            <a:xfrm>
              <a:off x="4677619" y="2882992"/>
              <a:ext cx="2219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SNP p-value threshold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5B4CFA-8FDE-7D24-FC0A-90AAF4240DB3}"/>
                </a:ext>
              </a:extLst>
            </p:cNvPr>
            <p:cNvSpPr txBox="1"/>
            <p:nvPr/>
          </p:nvSpPr>
          <p:spPr>
            <a:xfrm>
              <a:off x="2619087" y="4326003"/>
              <a:ext cx="1334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Biallelic sites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4F4FD5-163C-41EA-2E74-303A59991900}"/>
                </a:ext>
              </a:extLst>
            </p:cNvPr>
            <p:cNvSpPr txBox="1"/>
            <p:nvPr/>
          </p:nvSpPr>
          <p:spPr>
            <a:xfrm>
              <a:off x="7523901" y="3956671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Unique mapping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98C90-6825-714D-7D0B-BBE7AF9760F6}"/>
                </a:ext>
              </a:extLst>
            </p:cNvPr>
            <p:cNvSpPr txBox="1"/>
            <p:nvPr/>
          </p:nvSpPr>
          <p:spPr>
            <a:xfrm>
              <a:off x="7248292" y="3081373"/>
              <a:ext cx="2865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Removing transition mutations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12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B3E81D60-5010-FE0F-A47A-4B4E3103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82" y="643466"/>
            <a:ext cx="9058636" cy="55710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12D46C-CD15-7069-2B1C-D82E3F1A4CF7}"/>
              </a:ext>
            </a:extLst>
          </p:cNvPr>
          <p:cNvGrpSpPr/>
          <p:nvPr/>
        </p:nvGrpSpPr>
        <p:grpSpPr>
          <a:xfrm>
            <a:off x="365555" y="1087313"/>
            <a:ext cx="10215862" cy="5512969"/>
            <a:chOff x="365555" y="1087313"/>
            <a:chExt cx="10215862" cy="551296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483CAE-04CA-A100-36DB-BFB993E3BD05}"/>
                </a:ext>
              </a:extLst>
            </p:cNvPr>
            <p:cNvSpPr/>
            <p:nvPr/>
          </p:nvSpPr>
          <p:spPr>
            <a:xfrm>
              <a:off x="2776451" y="3192087"/>
              <a:ext cx="249382" cy="23691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845699-01DC-13A2-2A65-21847D1E1B47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1566682" y="2159876"/>
              <a:ext cx="1209769" cy="11506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746327-26FC-655E-8944-428C70E9895C}"/>
                </a:ext>
              </a:extLst>
            </p:cNvPr>
            <p:cNvSpPr txBox="1"/>
            <p:nvPr/>
          </p:nvSpPr>
          <p:spPr>
            <a:xfrm>
              <a:off x="365555" y="1087313"/>
              <a:ext cx="21017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C72</a:t>
              </a:r>
            </a:p>
            <a:p>
              <a:r>
                <a:rPr lang="en-GB" sz="1400" b="1" dirty="0"/>
                <a:t>Size</a:t>
              </a:r>
              <a:r>
                <a:rPr lang="en-GB" sz="1400" dirty="0"/>
                <a:t>: Big</a:t>
              </a:r>
            </a:p>
            <a:p>
              <a:r>
                <a:rPr lang="en-GB" sz="1400" b="1" dirty="0"/>
                <a:t>Site</a:t>
              </a:r>
              <a:r>
                <a:rPr lang="en-GB" sz="1400" dirty="0"/>
                <a:t>: TU-54</a:t>
              </a:r>
            </a:p>
            <a:p>
              <a:r>
                <a:rPr lang="en-GB" sz="1400" b="1" dirty="0"/>
                <a:t>Coverage</a:t>
              </a:r>
              <a:r>
                <a:rPr lang="en-GB" sz="1400" dirty="0"/>
                <a:t>: 0.075X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7DB690-1969-31AA-5762-0F91814B05B8}"/>
                </a:ext>
              </a:extLst>
            </p:cNvPr>
            <p:cNvSpPr/>
            <p:nvPr/>
          </p:nvSpPr>
          <p:spPr>
            <a:xfrm>
              <a:off x="6787055" y="4556234"/>
              <a:ext cx="315311" cy="34684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F1FCA7-677A-402F-F25F-578FC98FBAB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102366" y="4729655"/>
              <a:ext cx="1095703" cy="11272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0C4F1B-6C70-9D7D-D250-E87F90B93212}"/>
                </a:ext>
              </a:extLst>
            </p:cNvPr>
            <p:cNvSpPr txBox="1"/>
            <p:nvPr/>
          </p:nvSpPr>
          <p:spPr>
            <a:xfrm>
              <a:off x="8479669" y="5646175"/>
              <a:ext cx="21017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C20</a:t>
              </a:r>
            </a:p>
            <a:p>
              <a:r>
                <a:rPr lang="en-GB" sz="1400" b="1" dirty="0"/>
                <a:t>Size</a:t>
              </a:r>
              <a:r>
                <a:rPr lang="en-GB" sz="1400" dirty="0"/>
                <a:t>: Small</a:t>
              </a:r>
            </a:p>
            <a:p>
              <a:r>
                <a:rPr lang="en-GB" sz="1400" b="1" dirty="0"/>
                <a:t>Site</a:t>
              </a:r>
              <a:r>
                <a:rPr lang="en-GB" sz="1400" dirty="0"/>
                <a:t>: TU-54</a:t>
              </a:r>
            </a:p>
            <a:p>
              <a:r>
                <a:rPr lang="en-GB" sz="1400" b="1" dirty="0"/>
                <a:t>Coverage</a:t>
              </a:r>
              <a:r>
                <a:rPr lang="en-GB" sz="1400" dirty="0"/>
                <a:t>: 0.230X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140A1D-5ECF-3054-67EF-2B98CF4A17EA}"/>
                </a:ext>
              </a:extLst>
            </p:cNvPr>
            <p:cNvSpPr/>
            <p:nvPr/>
          </p:nvSpPr>
          <p:spPr>
            <a:xfrm>
              <a:off x="2776451" y="3649133"/>
              <a:ext cx="249382" cy="27093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B633EA-1954-7B8B-72A3-2AD4AC934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2533" y="3776133"/>
              <a:ext cx="1133918" cy="4233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BB07F0-DD75-7F41-DC4A-7B6FAC5657C0}"/>
                </a:ext>
              </a:extLst>
            </p:cNvPr>
            <p:cNvSpPr txBox="1"/>
            <p:nvPr/>
          </p:nvSpPr>
          <p:spPr>
            <a:xfrm>
              <a:off x="434004" y="4044147"/>
              <a:ext cx="210174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C21</a:t>
              </a:r>
            </a:p>
            <a:p>
              <a:r>
                <a:rPr lang="en-GB" sz="1400" b="1" dirty="0"/>
                <a:t>Size</a:t>
              </a:r>
              <a:r>
                <a:rPr lang="en-GB" sz="1400" dirty="0"/>
                <a:t>: Big</a:t>
              </a:r>
            </a:p>
            <a:p>
              <a:r>
                <a:rPr lang="en-GB" sz="1400" b="1" dirty="0"/>
                <a:t>Site</a:t>
              </a:r>
              <a:r>
                <a:rPr lang="en-GB" sz="1400" dirty="0"/>
                <a:t>: TU-54</a:t>
              </a:r>
            </a:p>
            <a:p>
              <a:r>
                <a:rPr lang="en-GB" sz="1400" b="1" dirty="0"/>
                <a:t>Coverage</a:t>
              </a:r>
              <a:r>
                <a:rPr lang="en-GB" sz="1400" dirty="0"/>
                <a:t>: 0.281X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846AF-245B-3177-730E-1B5C7418719E}"/>
              </a:ext>
            </a:extLst>
          </p:cNvPr>
          <p:cNvGrpSpPr/>
          <p:nvPr/>
        </p:nvGrpSpPr>
        <p:grpSpPr>
          <a:xfrm>
            <a:off x="5279923" y="433799"/>
            <a:ext cx="5308449" cy="1130567"/>
            <a:chOff x="5279923" y="433799"/>
            <a:chExt cx="5308449" cy="113056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7702E9B-3869-2636-37F3-79867BAB8FB2}"/>
                </a:ext>
              </a:extLst>
            </p:cNvPr>
            <p:cNvSpPr/>
            <p:nvPr/>
          </p:nvSpPr>
          <p:spPr>
            <a:xfrm>
              <a:off x="5279923" y="1209368"/>
              <a:ext cx="442451" cy="35499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D44FE58-7288-4B09-3624-6480FCDA72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619" y="766916"/>
              <a:ext cx="1522437" cy="6341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16B38A-3ED0-131C-5B71-56338F996E16}"/>
                </a:ext>
              </a:extLst>
            </p:cNvPr>
            <p:cNvSpPr txBox="1"/>
            <p:nvPr/>
          </p:nvSpPr>
          <p:spPr>
            <a:xfrm>
              <a:off x="7398523" y="433799"/>
              <a:ext cx="31898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Alpacas</a:t>
              </a:r>
            </a:p>
            <a:p>
              <a:r>
                <a:rPr lang="en-GB" sz="1400" dirty="0"/>
                <a:t>Potential signs of introgression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8989ED-1E2D-3388-41CB-5163412C78D8}"/>
              </a:ext>
            </a:extLst>
          </p:cNvPr>
          <p:cNvGrpSpPr/>
          <p:nvPr/>
        </p:nvGrpSpPr>
        <p:grpSpPr>
          <a:xfrm>
            <a:off x="2495147" y="2915395"/>
            <a:ext cx="3078765" cy="1190948"/>
            <a:chOff x="2495147" y="2915395"/>
            <a:chExt cx="3078765" cy="119094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C50EA2-5FB2-682E-A631-95C0F82F46AB}"/>
                </a:ext>
              </a:extLst>
            </p:cNvPr>
            <p:cNvSpPr/>
            <p:nvPr/>
          </p:nvSpPr>
          <p:spPr>
            <a:xfrm rot="364500">
              <a:off x="2495147" y="2915395"/>
              <a:ext cx="240699" cy="11909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53C1F0D-41D1-B82F-0AB8-D8671EC996E3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2735170" y="3523606"/>
              <a:ext cx="1330862" cy="27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89480D-B252-D296-97E3-26E17A05D3C5}"/>
                </a:ext>
              </a:extLst>
            </p:cNvPr>
            <p:cNvSpPr txBox="1"/>
            <p:nvPr/>
          </p:nvSpPr>
          <p:spPr>
            <a:xfrm>
              <a:off x="4124834" y="3310543"/>
              <a:ext cx="1449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Cacsilensis</a:t>
              </a:r>
            </a:p>
            <a:p>
              <a:r>
                <a:rPr lang="en-GB" sz="1400" dirty="0"/>
                <a:t>Mislabelling?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F1FD48-F331-49A1-6CAC-4C4F0D85C04D}"/>
              </a:ext>
            </a:extLst>
          </p:cNvPr>
          <p:cNvSpPr txBox="1"/>
          <p:nvPr/>
        </p:nvSpPr>
        <p:spPr>
          <a:xfrm>
            <a:off x="3074385" y="3859481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076D4-9F72-F4D7-72F2-B1B1F97BA955}"/>
              </a:ext>
            </a:extLst>
          </p:cNvPr>
          <p:cNvSpPr txBox="1"/>
          <p:nvPr/>
        </p:nvSpPr>
        <p:spPr>
          <a:xfrm>
            <a:off x="6319109" y="4533744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83275-0629-D698-9516-D612D81D9675}"/>
              </a:ext>
            </a:extLst>
          </p:cNvPr>
          <p:cNvGrpSpPr/>
          <p:nvPr/>
        </p:nvGrpSpPr>
        <p:grpSpPr>
          <a:xfrm>
            <a:off x="3257079" y="3859481"/>
            <a:ext cx="3478696" cy="724358"/>
            <a:chOff x="3257079" y="3859481"/>
            <a:chExt cx="3478696" cy="72435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7917D5-2D98-C728-AA10-9DDE3057A25D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>
              <a:off x="3257079" y="3859481"/>
              <a:ext cx="845355" cy="3102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9C01D9-CBB4-BF77-7C82-DAB979583735}"/>
                </a:ext>
              </a:extLst>
            </p:cNvPr>
            <p:cNvCxnSpPr>
              <a:cxnSpLocks/>
            </p:cNvCxnSpPr>
            <p:nvPr/>
          </p:nvCxnSpPr>
          <p:spPr>
            <a:xfrm>
              <a:off x="5644685" y="4327989"/>
              <a:ext cx="1091090" cy="2558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ABB052-F4A3-0A6F-951F-689086006CA1}"/>
                </a:ext>
              </a:extLst>
            </p:cNvPr>
            <p:cNvSpPr txBox="1"/>
            <p:nvPr/>
          </p:nvSpPr>
          <p:spPr>
            <a:xfrm>
              <a:off x="4195607" y="4056221"/>
              <a:ext cx="14490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Ancient clusters near wild species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18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Machu Pichu">
            <a:extLst>
              <a:ext uri="{FF2B5EF4-FFF2-40B4-BE49-F238E27FC236}">
                <a16:creationId xmlns:a16="http://schemas.microsoft.com/office/drawing/2014/main" id="{B79A9B26-7592-843E-8A3B-881F4ED2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AF3FB-70F0-0F35-7CF0-8D30F6B78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Pre-Columbian south america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78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C63C-30CF-BB75-E33E-EC3086CF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of </a:t>
            </a:r>
            <a:r>
              <a:rPr lang="en-GB" i="1" dirty="0"/>
              <a:t>Lama </a:t>
            </a:r>
            <a:r>
              <a:rPr lang="en-GB" dirty="0"/>
              <a:t>genus only</a:t>
            </a:r>
            <a:br>
              <a:rPr lang="en-GB" dirty="0"/>
            </a:br>
            <a:endParaRPr lang="en-GB" dirty="0"/>
          </a:p>
        </p:txBody>
      </p:sp>
      <p:pic>
        <p:nvPicPr>
          <p:cNvPr id="5" name="Content Placeholder 4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93A19152-7523-CF22-DE64-9627162E6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025" y="1440283"/>
            <a:ext cx="8113949" cy="4993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98BAEC-4E78-57C2-7616-16C20E4E901F}"/>
              </a:ext>
            </a:extLst>
          </p:cNvPr>
          <p:cNvSpPr txBox="1"/>
          <p:nvPr/>
        </p:nvSpPr>
        <p:spPr>
          <a:xfrm>
            <a:off x="5272353" y="2042040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31833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C63C-30CF-BB75-E33E-EC3086CF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Pca of </a:t>
            </a:r>
            <a:r>
              <a:rPr lang="en-GB" i="1" dirty="0"/>
              <a:t>vicugna </a:t>
            </a:r>
            <a:r>
              <a:rPr lang="en-GB" dirty="0"/>
              <a:t>genus only</a:t>
            </a:r>
            <a:br>
              <a:rPr lang="en-GB" dirty="0"/>
            </a:br>
            <a:endParaRPr lang="en-GB" dirty="0"/>
          </a:p>
        </p:txBody>
      </p:sp>
      <p:pic>
        <p:nvPicPr>
          <p:cNvPr id="7" name="Content Placeholder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EEE1DC72-BF79-FBC4-489C-10EBB7B40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025" y="1433676"/>
            <a:ext cx="8113949" cy="49932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72C1E-F28C-6C17-68D3-AA2830C3E06A}"/>
              </a:ext>
            </a:extLst>
          </p:cNvPr>
          <p:cNvSpPr txBox="1"/>
          <p:nvPr/>
        </p:nvSpPr>
        <p:spPr>
          <a:xfrm>
            <a:off x="5999329" y="4728445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16557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4A3E3-D69E-7F1C-9FF7-1C582E3E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Ancient DNA damage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3458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A6B8-3FD1-AAFA-6C93-787D0204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Damage #1: fragmentation</a:t>
            </a:r>
          </a:p>
        </p:txBody>
      </p:sp>
      <p:pic>
        <p:nvPicPr>
          <p:cNvPr id="5" name="Content Placeholder 4" descr="A picture containing line, screenshot, design&#10;&#10;Description automatically generated">
            <a:extLst>
              <a:ext uri="{FF2B5EF4-FFF2-40B4-BE49-F238E27FC236}">
                <a16:creationId xmlns:a16="http://schemas.microsoft.com/office/drawing/2014/main" id="{BEAC5BB0-7EB7-3322-596F-681C77FAD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730" y="3045087"/>
            <a:ext cx="7432278" cy="3633787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5512F67-24AC-4AD5-F290-8EA1D708D36A}"/>
              </a:ext>
            </a:extLst>
          </p:cNvPr>
          <p:cNvGrpSpPr/>
          <p:nvPr/>
        </p:nvGrpSpPr>
        <p:grpSpPr>
          <a:xfrm>
            <a:off x="8918008" y="3552967"/>
            <a:ext cx="1079661" cy="2263698"/>
            <a:chOff x="8918008" y="3552967"/>
            <a:chExt cx="1079661" cy="2263698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64285E2D-139E-89CC-7F5D-697FC23B9816}"/>
                </a:ext>
              </a:extLst>
            </p:cNvPr>
            <p:cNvSpPr/>
            <p:nvPr/>
          </p:nvSpPr>
          <p:spPr>
            <a:xfrm>
              <a:off x="8918008" y="3552967"/>
              <a:ext cx="345689" cy="226369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2DC974-FED0-8B47-76FF-65B02F7BEBBD}"/>
                </a:ext>
              </a:extLst>
            </p:cNvPr>
            <p:cNvSpPr txBox="1"/>
            <p:nvPr/>
          </p:nvSpPr>
          <p:spPr>
            <a:xfrm>
              <a:off x="9298439" y="4469372"/>
              <a:ext cx="6992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dirty="0"/>
                <a:t>Time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95C4EE6-4C27-B25C-ACD8-AA2DE59DC764}"/>
              </a:ext>
            </a:extLst>
          </p:cNvPr>
          <p:cNvSpPr txBox="1"/>
          <p:nvPr/>
        </p:nvSpPr>
        <p:spPr>
          <a:xfrm>
            <a:off x="2232410" y="2214090"/>
            <a:ext cx="438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Our ancient samples are from a warm climate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464AB9-A372-855C-7F07-27B637B0DF87}"/>
              </a:ext>
            </a:extLst>
          </p:cNvPr>
          <p:cNvGrpSpPr/>
          <p:nvPr/>
        </p:nvGrpSpPr>
        <p:grpSpPr>
          <a:xfrm>
            <a:off x="6615726" y="1805102"/>
            <a:ext cx="4033688" cy="1239985"/>
            <a:chOff x="6615726" y="1805102"/>
            <a:chExt cx="4033688" cy="12399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FEDB87-7ED8-FE46-A834-6AAE28E80407}"/>
                </a:ext>
              </a:extLst>
            </p:cNvPr>
            <p:cNvSpPr txBox="1"/>
            <p:nvPr/>
          </p:nvSpPr>
          <p:spPr>
            <a:xfrm>
              <a:off x="7683189" y="1805102"/>
              <a:ext cx="2722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Increased rate of hydrolysis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C10574-2748-8631-D9E1-D837334E1698}"/>
                </a:ext>
              </a:extLst>
            </p:cNvPr>
            <p:cNvSpPr txBox="1"/>
            <p:nvPr/>
          </p:nvSpPr>
          <p:spPr>
            <a:xfrm>
              <a:off x="7683189" y="2398756"/>
              <a:ext cx="2966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Increased microbial diversity, producing more enzymes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8286F3AE-F7EB-16CE-758C-77C040EA8C83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6615726" y="1989768"/>
              <a:ext cx="1067463" cy="408988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526133F-3DC0-429D-502F-2E34F8226D4E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6615726" y="2398756"/>
              <a:ext cx="1067463" cy="32316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65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650E-27C6-35CE-2B95-65F427C6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Damage #2: Deamination</a:t>
            </a:r>
          </a:p>
        </p:txBody>
      </p:sp>
      <p:pic>
        <p:nvPicPr>
          <p:cNvPr id="3074" name="Picture 2" descr="Deamination of cytosine to uracil.">
            <a:extLst>
              <a:ext uri="{FF2B5EF4-FFF2-40B4-BE49-F238E27FC236}">
                <a16:creationId xmlns:a16="http://schemas.microsoft.com/office/drawing/2014/main" id="{5F4A07AB-1855-8D5A-5568-CCAAF29083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34" y="2355850"/>
            <a:ext cx="46609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1F184-FE87-FD8E-ACD1-6DB37389E39C}"/>
              </a:ext>
            </a:extLst>
          </p:cNvPr>
          <p:cNvSpPr txBox="1"/>
          <p:nvPr/>
        </p:nvSpPr>
        <p:spPr>
          <a:xfrm>
            <a:off x="5879708" y="2243956"/>
            <a:ext cx="357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Type 1</a:t>
            </a:r>
            <a:r>
              <a:rPr lang="en-GB" dirty="0"/>
              <a:t>: </a:t>
            </a:r>
            <a:r>
              <a:rPr lang="en-GB" i="1" dirty="0"/>
              <a:t>cytosine deamination </a:t>
            </a:r>
            <a:r>
              <a:rPr lang="en-GB" dirty="0"/>
              <a:t>(C → T)</a:t>
            </a:r>
          </a:p>
          <a:p>
            <a:endParaRPr lang="en-GB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422A6-72BB-9D79-BA19-DBF82881B156}"/>
              </a:ext>
            </a:extLst>
          </p:cNvPr>
          <p:cNvSpPr txBox="1"/>
          <p:nvPr/>
        </p:nvSpPr>
        <p:spPr>
          <a:xfrm>
            <a:off x="5884070" y="3736454"/>
            <a:ext cx="443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Type 2</a:t>
            </a:r>
            <a:r>
              <a:rPr lang="en-GB" dirty="0"/>
              <a:t>: </a:t>
            </a:r>
            <a:r>
              <a:rPr lang="en-GB" i="1" dirty="0"/>
              <a:t>5-methylcytosine deamination </a:t>
            </a:r>
            <a:r>
              <a:rPr lang="en-GB" dirty="0"/>
              <a:t>(G → A)</a:t>
            </a:r>
          </a:p>
          <a:p>
            <a:r>
              <a:rPr lang="en-GB" i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96DBB-789B-ADBD-E56F-4C7796932CB6}"/>
              </a:ext>
            </a:extLst>
          </p:cNvPr>
          <p:cNvSpPr txBox="1"/>
          <p:nvPr/>
        </p:nvSpPr>
        <p:spPr>
          <a:xfrm>
            <a:off x="6120473" y="289231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 → U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F20F0A7-688F-B43D-3705-5008E21A4CDA}"/>
              </a:ext>
            </a:extLst>
          </p:cNvPr>
          <p:cNvSpPr/>
          <p:nvPr/>
        </p:nvSpPr>
        <p:spPr>
          <a:xfrm>
            <a:off x="7041547" y="3002011"/>
            <a:ext cx="540632" cy="18107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9EE8E-6C1C-1898-87BB-234A9403539A}"/>
              </a:ext>
            </a:extLst>
          </p:cNvPr>
          <p:cNvSpPr txBox="1"/>
          <p:nvPr/>
        </p:nvSpPr>
        <p:spPr>
          <a:xfrm>
            <a:off x="7696173" y="2805539"/>
            <a:ext cx="2035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Recognised as error in DNA replication and repaired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B431A84-83CA-39AB-F1B4-85F2F6AE2DE7}"/>
              </a:ext>
            </a:extLst>
          </p:cNvPr>
          <p:cNvSpPr/>
          <p:nvPr/>
        </p:nvSpPr>
        <p:spPr>
          <a:xfrm>
            <a:off x="9731352" y="3002010"/>
            <a:ext cx="540632" cy="18107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2E7FC8-4C0E-BDF8-9A8F-847EB854A0E4}"/>
              </a:ext>
            </a:extLst>
          </p:cNvPr>
          <p:cNvSpPr txBox="1"/>
          <p:nvPr/>
        </p:nvSpPr>
        <p:spPr>
          <a:xfrm>
            <a:off x="10432170" y="290787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 → 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3E17A-0BBC-59AF-2095-543EFCEEEFFD}"/>
              </a:ext>
            </a:extLst>
          </p:cNvPr>
          <p:cNvSpPr txBox="1"/>
          <p:nvPr/>
        </p:nvSpPr>
        <p:spPr>
          <a:xfrm>
            <a:off x="6120473" y="429803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 → 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326800D-D38A-9F65-374C-D517F010DB2D}"/>
              </a:ext>
            </a:extLst>
          </p:cNvPr>
          <p:cNvSpPr/>
          <p:nvPr/>
        </p:nvSpPr>
        <p:spPr>
          <a:xfrm>
            <a:off x="7041547" y="4392253"/>
            <a:ext cx="540632" cy="18107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9C544-D7D6-171B-8B41-6AF9CA29ACD8}"/>
              </a:ext>
            </a:extLst>
          </p:cNvPr>
          <p:cNvSpPr txBox="1"/>
          <p:nvPr/>
        </p:nvSpPr>
        <p:spPr>
          <a:xfrm>
            <a:off x="7719064" y="4286949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 → A on 3’-end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34B83-C938-6BEC-E983-8F4F065D09B8}"/>
              </a:ext>
            </a:extLst>
          </p:cNvPr>
          <p:cNvSpPr txBox="1"/>
          <p:nvPr/>
        </p:nvSpPr>
        <p:spPr>
          <a:xfrm>
            <a:off x="5879708" y="1409650"/>
            <a:ext cx="4579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Hydrolysis</a:t>
            </a:r>
            <a:r>
              <a:rPr lang="en-GB" dirty="0"/>
              <a:t> of the Cytosine amino group (- NH</a:t>
            </a:r>
            <a:r>
              <a:rPr lang="en-GB" baseline="-25000" dirty="0"/>
              <a:t>3</a:t>
            </a:r>
            <a:r>
              <a:rPr lang="en-GB" dirty="0"/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7E8979-CA22-CF91-EB07-A8F891C6C1F3}"/>
              </a:ext>
            </a:extLst>
          </p:cNvPr>
          <p:cNvGrpSpPr/>
          <p:nvPr/>
        </p:nvGrpSpPr>
        <p:grpSpPr>
          <a:xfrm>
            <a:off x="581192" y="4967124"/>
            <a:ext cx="10397897" cy="1841500"/>
            <a:chOff x="581192" y="4967124"/>
            <a:chExt cx="10397897" cy="1841500"/>
          </a:xfrm>
        </p:grpSpPr>
        <p:pic>
          <p:nvPicPr>
            <p:cNvPr id="4" name="Picture 3" descr="A picture containing line, screenshot&#10;&#10;Description automatically generated">
              <a:extLst>
                <a:ext uri="{FF2B5EF4-FFF2-40B4-BE49-F238E27FC236}">
                  <a16:creationId xmlns:a16="http://schemas.microsoft.com/office/drawing/2014/main" id="{F5B75549-EF47-3CBC-DED9-774F3715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192" y="4967124"/>
              <a:ext cx="7099300" cy="18415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330C33-85F5-4DC0-32AC-EC40B171A778}"/>
                </a:ext>
              </a:extLst>
            </p:cNvPr>
            <p:cNvSpPr/>
            <p:nvPr/>
          </p:nvSpPr>
          <p:spPr>
            <a:xfrm>
              <a:off x="4979142" y="5112631"/>
              <a:ext cx="2502919" cy="15217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568D74-DA80-0CCA-167F-DAE7B22382D7}"/>
                </a:ext>
              </a:extLst>
            </p:cNvPr>
            <p:cNvSpPr txBox="1"/>
            <p:nvPr/>
          </p:nvSpPr>
          <p:spPr>
            <a:xfrm>
              <a:off x="8483615" y="5612998"/>
              <a:ext cx="2495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How we compare rates of deamination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B1EFE4-EDD9-83D4-1FCF-EE695B31D543}"/>
                </a:ext>
              </a:extLst>
            </p:cNvPr>
            <p:cNvCxnSpPr>
              <a:cxnSpLocks/>
            </p:cNvCxnSpPr>
            <p:nvPr/>
          </p:nvCxnSpPr>
          <p:spPr>
            <a:xfrm>
              <a:off x="7482061" y="5907472"/>
              <a:ext cx="1014903" cy="25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533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A0F4CC-F443-40C1-B000-840650808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F3DAE6-FFD2-4E7C-8FB8-E958A2586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F7A394-B482-4D36-A98E-11A3212A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886309-8F28-488F-8BA9-0BF7494C8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D5ABE4-8A47-4A84-9DB4-CCB7A3D42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7156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75C8445-189A-8B37-B504-0052A0B2E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48347"/>
            <a:ext cx="5200309" cy="516130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8EB06DC-2D36-4101-B5B2-45B5B1EEC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5035" y="480060"/>
            <a:ext cx="5531569" cy="5897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ine, plot, screenshot, diagram&#10;&#10;Description automatically generated">
            <a:extLst>
              <a:ext uri="{FF2B5EF4-FFF2-40B4-BE49-F238E27FC236}">
                <a16:creationId xmlns:a16="http://schemas.microsoft.com/office/drawing/2014/main" id="{9E082510-2E9B-9E47-C1FA-AB100E0E7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25" y="2556990"/>
            <a:ext cx="5201708" cy="157351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80FA7A-99BD-A428-9329-1FB82F63E4CB}"/>
              </a:ext>
            </a:extLst>
          </p:cNvPr>
          <p:cNvSpPr/>
          <p:nvPr/>
        </p:nvSpPr>
        <p:spPr>
          <a:xfrm>
            <a:off x="7162010" y="848347"/>
            <a:ext cx="3571336" cy="879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Damage profile for </a:t>
            </a:r>
            <a:r>
              <a:rPr lang="en-GB" sz="2400" b="1" dirty="0"/>
              <a:t>C21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E25E-FA1F-8A1C-0AFB-9E03833784D9}"/>
              </a:ext>
            </a:extLst>
          </p:cNvPr>
          <p:cNvSpPr txBox="1"/>
          <p:nvPr/>
        </p:nvSpPr>
        <p:spPr>
          <a:xfrm>
            <a:off x="7655274" y="2096529"/>
            <a:ext cx="258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Frequency of deamination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F6F4F0-1C12-AA21-CAFB-BC1A8E4F5368}"/>
              </a:ext>
            </a:extLst>
          </p:cNvPr>
          <p:cNvCxnSpPr/>
          <p:nvPr/>
        </p:nvCxnSpPr>
        <p:spPr>
          <a:xfrm>
            <a:off x="8254831" y="2945797"/>
            <a:ext cx="7831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1AA0BD-2B9F-F445-3FE8-5E8A75E897B8}"/>
              </a:ext>
            </a:extLst>
          </p:cNvPr>
          <p:cNvCxnSpPr/>
          <p:nvPr/>
        </p:nvCxnSpPr>
        <p:spPr>
          <a:xfrm>
            <a:off x="8254831" y="3265055"/>
            <a:ext cx="783140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33B2A2-69A4-0069-D0F9-ADD45C4AB3CD}"/>
              </a:ext>
            </a:extLst>
          </p:cNvPr>
          <p:cNvSpPr txBox="1"/>
          <p:nvPr/>
        </p:nvSpPr>
        <p:spPr>
          <a:xfrm>
            <a:off x="9037971" y="2792429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: C → 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6F68B6-C370-98FE-0CC5-5746F0371439}"/>
              </a:ext>
            </a:extLst>
          </p:cNvPr>
          <p:cNvSpPr txBox="1"/>
          <p:nvPr/>
        </p:nvSpPr>
        <p:spPr>
          <a:xfrm>
            <a:off x="9037971" y="3106392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: G → 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EABF2-7416-CE98-385E-5E3C4D08B053}"/>
              </a:ext>
            </a:extLst>
          </p:cNvPr>
          <p:cNvSpPr txBox="1"/>
          <p:nvPr/>
        </p:nvSpPr>
        <p:spPr>
          <a:xfrm>
            <a:off x="1658734" y="1728242"/>
            <a:ext cx="1731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Most reads capped at 81bp due to sequencing limits (75bp + adaptors)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5A8E34-330B-017D-B6C9-3BAA353241A1}"/>
              </a:ext>
            </a:extLst>
          </p:cNvPr>
          <p:cNvGrpSpPr/>
          <p:nvPr/>
        </p:nvGrpSpPr>
        <p:grpSpPr>
          <a:xfrm>
            <a:off x="1658733" y="1946788"/>
            <a:ext cx="3310214" cy="2447102"/>
            <a:chOff x="1658733" y="1946788"/>
            <a:chExt cx="3310214" cy="24471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F600A3-74C6-BDDE-9D8F-26FF0807478F}"/>
                </a:ext>
              </a:extLst>
            </p:cNvPr>
            <p:cNvSpPr txBox="1"/>
            <p:nvPr/>
          </p:nvSpPr>
          <p:spPr>
            <a:xfrm>
              <a:off x="1658733" y="2916562"/>
              <a:ext cx="173188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Good results for an ancient sample – lower coverage ancient samples would have more shorter reads</a:t>
              </a:r>
            </a:p>
          </p:txBody>
        </p:sp>
        <p:pic>
          <p:nvPicPr>
            <p:cNvPr id="6" name="Picture 5" descr="A picture containing line, diagram, plot&#10;&#10;Description automatically generated">
              <a:extLst>
                <a:ext uri="{FF2B5EF4-FFF2-40B4-BE49-F238E27FC236}">
                  <a16:creationId xmlns:a16="http://schemas.microsoft.com/office/drawing/2014/main" id="{E04BEAE7-3E58-97D2-AECE-C70ABEEF8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0622" y="2377989"/>
              <a:ext cx="1578325" cy="150395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3093AE-F16C-63B3-4142-97695791F89A}"/>
                </a:ext>
              </a:extLst>
            </p:cNvPr>
            <p:cNvSpPr txBox="1"/>
            <p:nvPr/>
          </p:nvSpPr>
          <p:spPr>
            <a:xfrm>
              <a:off x="4016448" y="1946788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C80AA1-E8CC-25A2-FA33-6C3A48A18326}"/>
              </a:ext>
            </a:extLst>
          </p:cNvPr>
          <p:cNvGrpSpPr/>
          <p:nvPr/>
        </p:nvGrpSpPr>
        <p:grpSpPr>
          <a:xfrm>
            <a:off x="6944274" y="4365944"/>
            <a:ext cx="4252853" cy="1575669"/>
            <a:chOff x="6944274" y="4365944"/>
            <a:chExt cx="4252853" cy="1575669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4E24EA4A-466F-E743-90A8-16182133D009}"/>
                </a:ext>
              </a:extLst>
            </p:cNvPr>
            <p:cNvSpPr/>
            <p:nvPr/>
          </p:nvSpPr>
          <p:spPr>
            <a:xfrm>
              <a:off x="6944274" y="4464773"/>
              <a:ext cx="808906" cy="38711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102F6B-7930-49A1-BF72-10BA0432B36B}"/>
                </a:ext>
              </a:extLst>
            </p:cNvPr>
            <p:cNvSpPr txBox="1"/>
            <p:nvPr/>
          </p:nvSpPr>
          <p:spPr>
            <a:xfrm>
              <a:off x="7851073" y="4365944"/>
              <a:ext cx="22949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Apply damage profile to </a:t>
              </a:r>
              <a:r>
                <a:rPr lang="en-GB" sz="1600" b="1" dirty="0"/>
                <a:t>modern</a:t>
              </a:r>
              <a:r>
                <a:rPr lang="en-GB" sz="1600" dirty="0"/>
                <a:t> samples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2E7A58CD-591D-7B04-6E57-8A2B5424A26E}"/>
                </a:ext>
              </a:extLst>
            </p:cNvPr>
            <p:cNvSpPr/>
            <p:nvPr/>
          </p:nvSpPr>
          <p:spPr>
            <a:xfrm rot="5400000">
              <a:off x="8887715" y="3620000"/>
              <a:ext cx="207929" cy="28963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ED000A-0AED-F7DE-2A68-7A999369D28F}"/>
                </a:ext>
              </a:extLst>
            </p:cNvPr>
            <p:cNvSpPr txBox="1"/>
            <p:nvPr/>
          </p:nvSpPr>
          <p:spPr>
            <a:xfrm>
              <a:off x="7037682" y="5310566"/>
              <a:ext cx="15821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Coverage of 0.01X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CB4383-6B03-1950-3D19-6B74A4AE518B}"/>
                    </a:ext>
                  </a:extLst>
                </p:cNvPr>
                <p:cNvSpPr txBox="1"/>
                <p:nvPr/>
              </p:nvSpPr>
              <p:spPr>
                <a:xfrm>
                  <a:off x="8692211" y="5305129"/>
                  <a:ext cx="2504916" cy="3194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dirty="0"/>
                    <a:t>Shorter reads (reduced by ~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GB" sz="1400" dirty="0"/>
                    <a:t>)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CB4383-6B03-1950-3D19-6B74A4AE5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2211" y="5305129"/>
                  <a:ext cx="2504916" cy="319446"/>
                </a:xfrm>
                <a:prstGeom prst="rect">
                  <a:avLst/>
                </a:prstGeom>
                <a:blipFill>
                  <a:blip r:embed="rId5"/>
                  <a:stretch>
                    <a:fillRect l="-505" t="-96296" r="-505" b="-14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E015DF-BD03-9404-F974-A195AEABA54C}"/>
                </a:ext>
              </a:extLst>
            </p:cNvPr>
            <p:cNvSpPr txBox="1"/>
            <p:nvPr/>
          </p:nvSpPr>
          <p:spPr>
            <a:xfrm>
              <a:off x="8452581" y="5633836"/>
              <a:ext cx="10775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Deamination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21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1C6E2-53EC-47B5-DE45-DD6F56EE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Damage to modern samples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F1C88C74-C571-FB34-794C-75CD97E79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500" y="3081867"/>
            <a:ext cx="5382866" cy="3310466"/>
          </a:xfrm>
          <a:prstGeom prst="rect">
            <a:avLst/>
          </a:prstGeom>
        </p:spPr>
      </p:pic>
      <p:pic>
        <p:nvPicPr>
          <p:cNvPr id="7" name="Picture 6" descr="A picture containing screenshot, plot, diagram, line&#10;&#10;Description automatically generated">
            <a:extLst>
              <a:ext uri="{FF2B5EF4-FFF2-40B4-BE49-F238E27FC236}">
                <a16:creationId xmlns:a16="http://schemas.microsoft.com/office/drawing/2014/main" id="{E3106FF8-AC5A-7853-B7E4-2C790FA1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34" y="3074266"/>
            <a:ext cx="5382866" cy="3310466"/>
          </a:xfrm>
          <a:prstGeom prst="rect">
            <a:avLst/>
          </a:prstGeom>
        </p:spPr>
      </p:pic>
      <p:pic>
        <p:nvPicPr>
          <p:cNvPr id="9" name="Picture 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E7D20429-1CC2-A1E0-E732-B80266A0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91" y="793976"/>
            <a:ext cx="2093809" cy="1996628"/>
          </a:xfrm>
          <a:prstGeom prst="rect">
            <a:avLst/>
          </a:prstGeom>
        </p:spPr>
      </p:pic>
      <p:pic>
        <p:nvPicPr>
          <p:cNvPr id="10" name="Picture 9" descr="A group of camels and llamas&#10;&#10;Description automatically generated with medium confidence">
            <a:extLst>
              <a:ext uri="{FF2B5EF4-FFF2-40B4-BE49-F238E27FC236}">
                <a16:creationId xmlns:a16="http://schemas.microsoft.com/office/drawing/2014/main" id="{FF86AB23-3492-9E99-E499-D4B4B9A9F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98" t="35157" r="14454" b="37890"/>
          <a:stretch/>
        </p:blipFill>
        <p:spPr>
          <a:xfrm>
            <a:off x="1044506" y="2171287"/>
            <a:ext cx="774957" cy="769383"/>
          </a:xfrm>
          <a:prstGeom prst="rect">
            <a:avLst/>
          </a:prstGeom>
        </p:spPr>
      </p:pic>
      <p:pic>
        <p:nvPicPr>
          <p:cNvPr id="11" name="Picture 10" descr="A picture containing mammal, animal figure&#10;&#10;Description automatically generated">
            <a:extLst>
              <a:ext uri="{FF2B5EF4-FFF2-40B4-BE49-F238E27FC236}">
                <a16:creationId xmlns:a16="http://schemas.microsoft.com/office/drawing/2014/main" id="{C316F78A-3D31-4C2A-FF38-35101CA3A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16" y="2205687"/>
            <a:ext cx="654557" cy="7005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648E8F-5701-4A58-473B-054F740C17CA}"/>
              </a:ext>
            </a:extLst>
          </p:cNvPr>
          <p:cNvSpPr txBox="1"/>
          <p:nvPr/>
        </p:nvSpPr>
        <p:spPr>
          <a:xfrm>
            <a:off x="2025109" y="2415523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Llama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98101-B723-799D-F34C-BAD555A5E083}"/>
              </a:ext>
            </a:extLst>
          </p:cNvPr>
          <p:cNvSpPr txBox="1"/>
          <p:nvPr/>
        </p:nvSpPr>
        <p:spPr>
          <a:xfrm>
            <a:off x="7756595" y="240977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Cacsilensis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D01DFC-7D56-0816-AE63-54E73DA9929D}"/>
              </a:ext>
            </a:extLst>
          </p:cNvPr>
          <p:cNvGrpSpPr/>
          <p:nvPr/>
        </p:nvGrpSpPr>
        <p:grpSpPr>
          <a:xfrm>
            <a:off x="1648590" y="4264975"/>
            <a:ext cx="2037091" cy="675273"/>
            <a:chOff x="1648590" y="4264975"/>
            <a:chExt cx="2037091" cy="67527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520DE31-1D81-4918-E810-DB91BE3EA7A8}"/>
                </a:ext>
              </a:extLst>
            </p:cNvPr>
            <p:cNvCxnSpPr/>
            <p:nvPr/>
          </p:nvCxnSpPr>
          <p:spPr>
            <a:xfrm flipH="1" flipV="1">
              <a:off x="1648590" y="4264975"/>
              <a:ext cx="820957" cy="367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FB89ED-ABFD-D931-A7D2-4A5F2B9B0029}"/>
                </a:ext>
              </a:extLst>
            </p:cNvPr>
            <p:cNvSpPr txBox="1"/>
            <p:nvPr/>
          </p:nvSpPr>
          <p:spPr>
            <a:xfrm>
              <a:off x="2424210" y="4355473"/>
              <a:ext cx="1261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No strong deviation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30FCBF-3B0E-D5DF-B0BC-08DDF15825D1}"/>
              </a:ext>
            </a:extLst>
          </p:cNvPr>
          <p:cNvGrpSpPr/>
          <p:nvPr/>
        </p:nvGrpSpPr>
        <p:grpSpPr>
          <a:xfrm>
            <a:off x="7346116" y="4426688"/>
            <a:ext cx="2348769" cy="338554"/>
            <a:chOff x="7346116" y="4426688"/>
            <a:chExt cx="2348769" cy="33855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EBAD0A-DAF3-BA06-E1B8-B6E24079C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46116" y="4464312"/>
              <a:ext cx="980507" cy="1677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89313E-D21F-E913-200E-A962EDEC690C}"/>
                </a:ext>
              </a:extLst>
            </p:cNvPr>
            <p:cNvSpPr txBox="1"/>
            <p:nvPr/>
          </p:nvSpPr>
          <p:spPr>
            <a:xfrm>
              <a:off x="8433414" y="4426688"/>
              <a:ext cx="1261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Towards C72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57AA479-3EF3-B65D-06FF-422511E1E75B}"/>
              </a:ext>
            </a:extLst>
          </p:cNvPr>
          <p:cNvSpPr txBox="1"/>
          <p:nvPr/>
        </p:nvSpPr>
        <p:spPr>
          <a:xfrm>
            <a:off x="4731183" y="5255726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0A42FA-5366-E9FD-CF26-E3B7CE1BEFCE}"/>
              </a:ext>
            </a:extLst>
          </p:cNvPr>
          <p:cNvSpPr txBox="1"/>
          <p:nvPr/>
        </p:nvSpPr>
        <p:spPr>
          <a:xfrm>
            <a:off x="1612289" y="4840448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B23B7-88F3-32D9-C129-E1575E90837E}"/>
              </a:ext>
            </a:extLst>
          </p:cNvPr>
          <p:cNvSpPr txBox="1"/>
          <p:nvPr/>
        </p:nvSpPr>
        <p:spPr>
          <a:xfrm>
            <a:off x="7441689" y="4853058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B5839B-D751-8AB3-2A21-B460F28C054D}"/>
              </a:ext>
            </a:extLst>
          </p:cNvPr>
          <p:cNvSpPr txBox="1"/>
          <p:nvPr/>
        </p:nvSpPr>
        <p:spPr>
          <a:xfrm>
            <a:off x="10524608" y="5255726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991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1C6E2-53EC-47B5-DE45-DD6F56EE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Damage to modern samples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C88C74-C571-FB34-794C-75CD97E79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0500" y="3081867"/>
            <a:ext cx="5382866" cy="3310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06FF8-AC5A-7853-B7E4-2C790FA1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10313" y="3074266"/>
            <a:ext cx="5379507" cy="3310466"/>
          </a:xfrm>
          <a:prstGeom prst="rect">
            <a:avLst/>
          </a:prstGeom>
        </p:spPr>
      </p:pic>
      <p:pic>
        <p:nvPicPr>
          <p:cNvPr id="9" name="Picture 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E7D20429-1CC2-A1E0-E732-B80266A0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691" y="793976"/>
            <a:ext cx="2093809" cy="1996628"/>
          </a:xfrm>
          <a:prstGeom prst="rect">
            <a:avLst/>
          </a:prstGeom>
        </p:spPr>
      </p:pic>
      <p:pic>
        <p:nvPicPr>
          <p:cNvPr id="11" name="Picture 10" descr="A picture containing mammal, animal figure&#10;&#10;Description automatically generated">
            <a:extLst>
              <a:ext uri="{FF2B5EF4-FFF2-40B4-BE49-F238E27FC236}">
                <a16:creationId xmlns:a16="http://schemas.microsoft.com/office/drawing/2014/main" id="{C316F78A-3D31-4C2A-FF38-35101CA3A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956" y="2232780"/>
            <a:ext cx="654557" cy="7005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648E8F-5701-4A58-473B-054F740C17CA}"/>
              </a:ext>
            </a:extLst>
          </p:cNvPr>
          <p:cNvSpPr txBox="1"/>
          <p:nvPr/>
        </p:nvSpPr>
        <p:spPr>
          <a:xfrm>
            <a:off x="2025109" y="241552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Guanaco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98101-B723-799D-F34C-BAD555A5E083}"/>
              </a:ext>
            </a:extLst>
          </p:cNvPr>
          <p:cNvSpPr txBox="1"/>
          <p:nvPr/>
        </p:nvSpPr>
        <p:spPr>
          <a:xfrm>
            <a:off x="7756595" y="240977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Vicuña</a:t>
            </a:r>
          </a:p>
        </p:txBody>
      </p:sp>
      <p:pic>
        <p:nvPicPr>
          <p:cNvPr id="3" name="Picture 2" descr="A group of camels and llamas&#10;&#10;Description automatically generated with medium confidence">
            <a:extLst>
              <a:ext uri="{FF2B5EF4-FFF2-40B4-BE49-F238E27FC236}">
                <a16:creationId xmlns:a16="http://schemas.microsoft.com/office/drawing/2014/main" id="{F38A10B2-A149-E892-2260-013CF32081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221" t="67403" r="9658" b="10401"/>
          <a:stretch/>
        </p:blipFill>
        <p:spPr>
          <a:xfrm>
            <a:off x="6864592" y="2200566"/>
            <a:ext cx="735115" cy="737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56135F-E239-4CB8-89EE-736B248734D2}"/>
              </a:ext>
            </a:extLst>
          </p:cNvPr>
          <p:cNvSpPr txBox="1"/>
          <p:nvPr/>
        </p:nvSpPr>
        <p:spPr>
          <a:xfrm>
            <a:off x="4731183" y="5222355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CFB81-1F7D-F2C0-65E1-89D71DAF0EDC}"/>
              </a:ext>
            </a:extLst>
          </p:cNvPr>
          <p:cNvSpPr txBox="1"/>
          <p:nvPr/>
        </p:nvSpPr>
        <p:spPr>
          <a:xfrm>
            <a:off x="10461901" y="5324171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65730-5363-D70D-AA4F-BDD48DB40D0F}"/>
              </a:ext>
            </a:extLst>
          </p:cNvPr>
          <p:cNvSpPr txBox="1"/>
          <p:nvPr/>
        </p:nvSpPr>
        <p:spPr>
          <a:xfrm>
            <a:off x="7417013" y="4853023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AC5D2F-23B6-F3CE-313B-CB6CD9BB645E}"/>
              </a:ext>
            </a:extLst>
          </p:cNvPr>
          <p:cNvSpPr txBox="1"/>
          <p:nvPr/>
        </p:nvSpPr>
        <p:spPr>
          <a:xfrm>
            <a:off x="1605215" y="4775557"/>
            <a:ext cx="36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21B08-4BE3-6E58-E27F-6CBC58BC8BC2}"/>
              </a:ext>
            </a:extLst>
          </p:cNvPr>
          <p:cNvGrpSpPr/>
          <p:nvPr/>
        </p:nvGrpSpPr>
        <p:grpSpPr>
          <a:xfrm>
            <a:off x="1477237" y="5072954"/>
            <a:ext cx="2029798" cy="670980"/>
            <a:chOff x="1477237" y="5072954"/>
            <a:chExt cx="2029798" cy="67098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70A964-8077-9738-493C-60C7B430A76D}"/>
                </a:ext>
              </a:extLst>
            </p:cNvPr>
            <p:cNvCxnSpPr/>
            <p:nvPr/>
          </p:nvCxnSpPr>
          <p:spPr>
            <a:xfrm flipH="1" flipV="1">
              <a:off x="1477237" y="5072954"/>
              <a:ext cx="820957" cy="367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B263CE-73CA-63DE-2CBE-0A618CE8E3E3}"/>
                </a:ext>
              </a:extLst>
            </p:cNvPr>
            <p:cNvSpPr txBox="1"/>
            <p:nvPr/>
          </p:nvSpPr>
          <p:spPr>
            <a:xfrm>
              <a:off x="2225540" y="5159159"/>
              <a:ext cx="12814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Towards Cluster 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CD6406-BB2F-2EDB-BE40-5B3E48A14EAE}"/>
              </a:ext>
            </a:extLst>
          </p:cNvPr>
          <p:cNvGrpSpPr/>
          <p:nvPr/>
        </p:nvGrpSpPr>
        <p:grpSpPr>
          <a:xfrm>
            <a:off x="8733872" y="5174011"/>
            <a:ext cx="2093416" cy="584775"/>
            <a:chOff x="8733872" y="5174011"/>
            <a:chExt cx="2093416" cy="58477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3E3301-08BA-A420-7DF5-2B10A10F8A65}"/>
                </a:ext>
              </a:extLst>
            </p:cNvPr>
            <p:cNvCxnSpPr>
              <a:cxnSpLocks/>
            </p:cNvCxnSpPr>
            <p:nvPr/>
          </p:nvCxnSpPr>
          <p:spPr>
            <a:xfrm>
              <a:off x="9893807" y="5591687"/>
              <a:ext cx="933481" cy="162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AC3107-25DB-3062-A5E5-04037532EA80}"/>
                </a:ext>
              </a:extLst>
            </p:cNvPr>
            <p:cNvSpPr txBox="1"/>
            <p:nvPr/>
          </p:nvSpPr>
          <p:spPr>
            <a:xfrm>
              <a:off x="8733872" y="5174011"/>
              <a:ext cx="12814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Towards Cluster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58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4A3E3-D69E-7F1C-9FF7-1C582E3E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Phylogeny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4661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BD49-FE9B-8D81-C12E-FCF25460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E8C2A-E460-418E-1784-E599FCFA2743}"/>
              </a:ext>
            </a:extLst>
          </p:cNvPr>
          <p:cNvSpPr txBox="1"/>
          <p:nvPr/>
        </p:nvSpPr>
        <p:spPr>
          <a:xfrm>
            <a:off x="2407340" y="1434420"/>
            <a:ext cx="805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Aim</a:t>
            </a:r>
            <a:r>
              <a:rPr lang="en-GB" dirty="0"/>
              <a:t>: To determine the evolutionary relationship between modern and ancient samples 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6D67FC04-5EA9-238C-FA53-D76C4BBC7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065763"/>
              </p:ext>
            </p:extLst>
          </p:nvPr>
        </p:nvGraphicFramePr>
        <p:xfrm>
          <a:off x="2633358" y="2760361"/>
          <a:ext cx="3427415" cy="2113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5968">
                  <a:extLst>
                    <a:ext uri="{9D8B030D-6E8A-4147-A177-3AD203B41FA5}">
                      <a16:colId xmlns:a16="http://schemas.microsoft.com/office/drawing/2014/main" val="3485285411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53357729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1950867075"/>
                    </a:ext>
                  </a:extLst>
                </a:gridCol>
                <a:gridCol w="759143">
                  <a:extLst>
                    <a:ext uri="{9D8B030D-6E8A-4147-A177-3AD203B41FA5}">
                      <a16:colId xmlns:a16="http://schemas.microsoft.com/office/drawing/2014/main" val="902451306"/>
                    </a:ext>
                  </a:extLst>
                </a:gridCol>
                <a:gridCol w="394018">
                  <a:extLst>
                    <a:ext uri="{9D8B030D-6E8A-4147-A177-3AD203B41FA5}">
                      <a16:colId xmlns:a16="http://schemas.microsoft.com/office/drawing/2014/main" val="25334332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952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826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59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b="1" dirty="0"/>
                        <a:t>Sample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25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42146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AE06F0A-A8B9-93A5-5426-17B003EEF6E3}"/>
              </a:ext>
            </a:extLst>
          </p:cNvPr>
          <p:cNvGrpSpPr/>
          <p:nvPr/>
        </p:nvGrpSpPr>
        <p:grpSpPr>
          <a:xfrm>
            <a:off x="581192" y="2351350"/>
            <a:ext cx="5198316" cy="2528728"/>
            <a:chOff x="581192" y="2351350"/>
            <a:chExt cx="5198316" cy="25287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70AD02-BBD2-806C-7F4D-0A02C1F49214}"/>
                </a:ext>
              </a:extLst>
            </p:cNvPr>
            <p:cNvSpPr txBox="1"/>
            <p:nvPr/>
          </p:nvSpPr>
          <p:spPr>
            <a:xfrm>
              <a:off x="2914621" y="2351350"/>
              <a:ext cx="2864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/>
                <a:t>IBS </a:t>
              </a:r>
              <a:r>
                <a:rPr lang="en-GB" dirty="0"/>
                <a:t>(Identity By State) Matrix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46D2BB5-A72A-EADC-7860-0EB92EE36DE9}"/>
                </a:ext>
              </a:extLst>
            </p:cNvPr>
            <p:cNvCxnSpPr/>
            <p:nvPr/>
          </p:nvCxnSpPr>
          <p:spPr>
            <a:xfrm>
              <a:off x="2177642" y="2760361"/>
              <a:ext cx="0" cy="21132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6E69C9-2A1E-0536-34DA-A92D91CA3A1B}"/>
                </a:ext>
              </a:extLst>
            </p:cNvPr>
            <p:cNvSpPr txBox="1"/>
            <p:nvPr/>
          </p:nvSpPr>
          <p:spPr>
            <a:xfrm>
              <a:off x="1794133" y="272068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A374C7-AD0C-EEDC-2DF9-7261FDEDCA44}"/>
                </a:ext>
              </a:extLst>
            </p:cNvPr>
            <p:cNvSpPr txBox="1"/>
            <p:nvPr/>
          </p:nvSpPr>
          <p:spPr>
            <a:xfrm>
              <a:off x="1793447" y="451074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55B472-62F4-34BD-F65B-594733230BB7}"/>
                </a:ext>
              </a:extLst>
            </p:cNvPr>
            <p:cNvSpPr txBox="1"/>
            <p:nvPr/>
          </p:nvSpPr>
          <p:spPr>
            <a:xfrm>
              <a:off x="581192" y="2751459"/>
              <a:ext cx="1212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Total similarity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2D6BF5-9EE2-82B4-8F1D-0768B56995E5}"/>
                </a:ext>
              </a:extLst>
            </p:cNvPr>
            <p:cNvSpPr txBox="1"/>
            <p:nvPr/>
          </p:nvSpPr>
          <p:spPr>
            <a:xfrm>
              <a:off x="646946" y="4541523"/>
              <a:ext cx="1080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No similarity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3D90A1-4E55-48A3-19D9-0CA07F6D56D4}"/>
              </a:ext>
            </a:extLst>
          </p:cNvPr>
          <p:cNvGrpSpPr/>
          <p:nvPr/>
        </p:nvGrpSpPr>
        <p:grpSpPr>
          <a:xfrm>
            <a:off x="6530135" y="2351350"/>
            <a:ext cx="5027475" cy="2060011"/>
            <a:chOff x="6530135" y="2351350"/>
            <a:chExt cx="5027475" cy="20600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4DAE49-A748-AB81-3D43-8D1D2730D280}"/>
                </a:ext>
              </a:extLst>
            </p:cNvPr>
            <p:cNvSpPr txBox="1"/>
            <p:nvPr/>
          </p:nvSpPr>
          <p:spPr>
            <a:xfrm>
              <a:off x="8128574" y="2351350"/>
              <a:ext cx="1849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Neighbour Joining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599DFA3F-A80D-5B83-F0E6-76122827DACD}"/>
                </a:ext>
              </a:extLst>
            </p:cNvPr>
            <p:cNvSpPr/>
            <p:nvPr/>
          </p:nvSpPr>
          <p:spPr>
            <a:xfrm>
              <a:off x="6530135" y="3616279"/>
              <a:ext cx="627979" cy="40144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580FE52-03CB-72ED-847B-642B506F32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1" t="62443" r="16084" b="8393"/>
            <a:stretch/>
          </p:blipFill>
          <p:spPr bwMode="auto">
            <a:xfrm>
              <a:off x="7446121" y="3222641"/>
              <a:ext cx="4111489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156628-E13D-D1DD-8C83-D8F1BFFCCC8E}"/>
              </a:ext>
            </a:extLst>
          </p:cNvPr>
          <p:cNvGrpSpPr/>
          <p:nvPr/>
        </p:nvGrpSpPr>
        <p:grpSpPr>
          <a:xfrm>
            <a:off x="2914621" y="5160149"/>
            <a:ext cx="7254657" cy="1384995"/>
            <a:chOff x="2914621" y="5160149"/>
            <a:chExt cx="7254657" cy="138499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32BEDC7-E28A-0BD7-F4B3-2C363D619011}"/>
                </a:ext>
              </a:extLst>
            </p:cNvPr>
            <p:cNvSpPr/>
            <p:nvPr/>
          </p:nvSpPr>
          <p:spPr>
            <a:xfrm>
              <a:off x="2914621" y="5560234"/>
              <a:ext cx="1569474" cy="47707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Phylogram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0110DB-F939-5903-AABE-CB60DA3FFC75}"/>
                </a:ext>
              </a:extLst>
            </p:cNvPr>
            <p:cNvSpPr txBox="1"/>
            <p:nvPr/>
          </p:nvSpPr>
          <p:spPr>
            <a:xfrm>
              <a:off x="5029328" y="5160149"/>
              <a:ext cx="51399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Topology</a:t>
              </a:r>
            </a:p>
            <a:p>
              <a:endParaRPr lang="en-GB" sz="1400" dirty="0"/>
            </a:p>
            <a:p>
              <a:r>
                <a:rPr lang="en-GB" sz="1400" dirty="0"/>
                <a:t>Branch lengths (proportional to some measure of divergence) </a:t>
              </a:r>
            </a:p>
            <a:p>
              <a:endParaRPr lang="en-GB" sz="1400" dirty="0"/>
            </a:p>
            <a:p>
              <a:r>
                <a:rPr lang="en-GB" sz="1400" dirty="0"/>
                <a:t>Extant taxa are not aligned, BUT all are still contemporary and equally evolved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1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3FD90186-F30E-41DE-BCC9-06B6C412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lpaca wool tapestry, Moche 600-900 A.D. | Moche culture">
            <a:extLst>
              <a:ext uri="{FF2B5EF4-FFF2-40B4-BE49-F238E27FC236}">
                <a16:creationId xmlns:a16="http://schemas.microsoft.com/office/drawing/2014/main" id="{CD3A7056-FDFD-36A1-C031-3D2033146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6" r="-2" b="8020"/>
          <a:stretch/>
        </p:blipFill>
        <p:spPr bwMode="auto">
          <a:xfrm>
            <a:off x="-2" y="-1"/>
            <a:ext cx="7554140" cy="426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o white stone llamas Choquequirao">
            <a:extLst>
              <a:ext uri="{FF2B5EF4-FFF2-40B4-BE49-F238E27FC236}">
                <a16:creationId xmlns:a16="http://schemas.microsoft.com/office/drawing/2014/main" id="{21006377-93F5-EE62-24E6-2487968E6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4" r="1" b="16623"/>
          <a:stretch/>
        </p:blipFill>
        <p:spPr bwMode="auto">
          <a:xfrm>
            <a:off x="7596851" y="10"/>
            <a:ext cx="4595149" cy="259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Rectangle 1044">
            <a:extLst>
              <a:ext uri="{FF2B5EF4-FFF2-40B4-BE49-F238E27FC236}">
                <a16:creationId xmlns:a16="http://schemas.microsoft.com/office/drawing/2014/main" id="{F3210EB2-7484-41FF-8189-5C048F60C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67831"/>
            <a:ext cx="7552502" cy="2590169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23FEE-DE27-70C8-36B6-B7B0DE2D5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45" y="4571122"/>
            <a:ext cx="6591957" cy="10379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Artefacts</a:t>
            </a:r>
            <a:br>
              <a:rPr lang="en-US" sz="3600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BD9A18B0-0782-44A1-B999-5A0B4F62A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4220158"/>
            <a:ext cx="7554921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156D02-E59B-22AD-E5F1-46A9A0930F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" r="3569" b="2"/>
          <a:stretch/>
        </p:blipFill>
        <p:spPr bwMode="auto">
          <a:xfrm>
            <a:off x="7554142" y="2650971"/>
            <a:ext cx="4637861" cy="42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74E468B1-8EA7-411D-B785-E24321C1C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429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14A2409B-D43E-4943-8B22-8ECD02070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814560" y="273531"/>
            <a:ext cx="91440" cy="4663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4B680-884B-9207-0073-FDEF1F6F2C8C}"/>
              </a:ext>
            </a:extLst>
          </p:cNvPr>
          <p:cNvSpPr txBox="1"/>
          <p:nvPr/>
        </p:nvSpPr>
        <p:spPr>
          <a:xfrm>
            <a:off x="446530" y="5241302"/>
            <a:ext cx="6836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Top</a:t>
            </a:r>
            <a:r>
              <a:rPr lang="en-GB" dirty="0"/>
              <a:t>: Alpaca wool tapestry, Moche (600-900 AD)</a:t>
            </a:r>
          </a:p>
          <a:p>
            <a:r>
              <a:rPr lang="en-GB" b="1" dirty="0"/>
              <a:t>Top-right</a:t>
            </a:r>
            <a:r>
              <a:rPr lang="en-GB" dirty="0"/>
              <a:t>: Two camelids in white stone, Choquequirao (pre-Columbian)</a:t>
            </a:r>
          </a:p>
          <a:p>
            <a:r>
              <a:rPr lang="en-GB" b="1" dirty="0"/>
              <a:t>Right</a:t>
            </a:r>
            <a:r>
              <a:rPr lang="en-GB" dirty="0"/>
              <a:t>: Gold llama figurine, Peru (1400-1550 AD)</a:t>
            </a:r>
          </a:p>
        </p:txBody>
      </p:sp>
    </p:spTree>
    <p:extLst>
      <p:ext uri="{BB962C8B-B14F-4D97-AF65-F5344CB8AC3E}">
        <p14:creationId xmlns:p14="http://schemas.microsoft.com/office/powerpoint/2010/main" val="4052651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ABBA6-4385-8D0A-7B53-1BFA0FFF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9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Phylogeny using nuclear DNA</a:t>
            </a:r>
            <a:br>
              <a:rPr lang="en-GB" sz="29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en-GB" sz="29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68CCD9C7-2B17-ED9C-EAE6-D1D12F83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960" y="688865"/>
            <a:ext cx="6384847" cy="571193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5C671AA-3399-DF7F-D85A-CC28B7252FCB}"/>
              </a:ext>
            </a:extLst>
          </p:cNvPr>
          <p:cNvGrpSpPr/>
          <p:nvPr/>
        </p:nvGrpSpPr>
        <p:grpSpPr>
          <a:xfrm>
            <a:off x="7676760" y="2584734"/>
            <a:ext cx="730774" cy="2252591"/>
            <a:chOff x="7676760" y="2584734"/>
            <a:chExt cx="730774" cy="22525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FF6616-827F-4A00-83DC-CEEA4F5BB8F8}"/>
                </a:ext>
              </a:extLst>
            </p:cNvPr>
            <p:cNvSpPr txBox="1"/>
            <p:nvPr/>
          </p:nvSpPr>
          <p:spPr>
            <a:xfrm>
              <a:off x="8042147" y="2584734"/>
              <a:ext cx="365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9CF25D-8C94-6A80-4573-BE059544456A}"/>
                </a:ext>
              </a:extLst>
            </p:cNvPr>
            <p:cNvSpPr txBox="1"/>
            <p:nvPr/>
          </p:nvSpPr>
          <p:spPr>
            <a:xfrm>
              <a:off x="7676760" y="4467993"/>
              <a:ext cx="365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6"/>
                  </a:solidFill>
                </a:rPr>
                <a:t>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DCE411-5147-632B-8228-95519E507F7A}"/>
              </a:ext>
            </a:extLst>
          </p:cNvPr>
          <p:cNvGrpSpPr/>
          <p:nvPr/>
        </p:nvGrpSpPr>
        <p:grpSpPr>
          <a:xfrm>
            <a:off x="6708871" y="2062884"/>
            <a:ext cx="4188160" cy="2790937"/>
            <a:chOff x="6708871" y="2062884"/>
            <a:chExt cx="4188160" cy="279093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F3634A-2E23-7525-3005-31AF79AAEBFA}"/>
                </a:ext>
              </a:extLst>
            </p:cNvPr>
            <p:cNvSpPr/>
            <p:nvPr/>
          </p:nvSpPr>
          <p:spPr>
            <a:xfrm rot="19594440">
              <a:off x="7404975" y="2062884"/>
              <a:ext cx="452555" cy="10437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65F37D-D0D2-E26D-AE69-8E6CEAAAA022}"/>
                </a:ext>
              </a:extLst>
            </p:cNvPr>
            <p:cNvSpPr/>
            <p:nvPr/>
          </p:nvSpPr>
          <p:spPr>
            <a:xfrm rot="14311984">
              <a:off x="7008247" y="4152120"/>
              <a:ext cx="402325" cy="100107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F7253F-C62A-F1B7-B00A-F58198C3E285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V="1">
              <a:off x="7636340" y="4219794"/>
              <a:ext cx="1198098" cy="1715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C9C264-A9FE-3968-74C1-3DB3CC819DE4}"/>
                </a:ext>
              </a:extLst>
            </p:cNvPr>
            <p:cNvSpPr txBox="1"/>
            <p:nvPr/>
          </p:nvSpPr>
          <p:spPr>
            <a:xfrm>
              <a:off x="8896755" y="3941504"/>
              <a:ext cx="1432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Ancient guanaco population?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CFB148-D685-D7E6-805F-C35D12B2C9FC}"/>
                </a:ext>
              </a:extLst>
            </p:cNvPr>
            <p:cNvCxnSpPr>
              <a:cxnSpLocks/>
            </p:cNvCxnSpPr>
            <p:nvPr/>
          </p:nvCxnSpPr>
          <p:spPr>
            <a:xfrm>
              <a:off x="7945150" y="3016920"/>
              <a:ext cx="1432023" cy="1148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9D2EB7-2545-01C9-AAD0-CBC282554CEA}"/>
                </a:ext>
              </a:extLst>
            </p:cNvPr>
            <p:cNvSpPr txBox="1"/>
            <p:nvPr/>
          </p:nvSpPr>
          <p:spPr>
            <a:xfrm>
              <a:off x="9465008" y="2870198"/>
              <a:ext cx="1432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Ancient vicuña population?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4CC659-5E46-5DF5-A05B-F3576158D9C0}"/>
              </a:ext>
            </a:extLst>
          </p:cNvPr>
          <p:cNvGrpSpPr/>
          <p:nvPr/>
        </p:nvGrpSpPr>
        <p:grpSpPr>
          <a:xfrm>
            <a:off x="2907845" y="3527296"/>
            <a:ext cx="4972398" cy="3119535"/>
            <a:chOff x="2907845" y="3527296"/>
            <a:chExt cx="4972398" cy="31195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0DAE2B-1E35-DB98-B8CC-0C8A3DD2B3F9}"/>
                </a:ext>
              </a:extLst>
            </p:cNvPr>
            <p:cNvSpPr/>
            <p:nvPr/>
          </p:nvSpPr>
          <p:spPr>
            <a:xfrm rot="19594440">
              <a:off x="6551158" y="4792138"/>
              <a:ext cx="170651" cy="1616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5313A20-651F-9C68-6344-773310C69723}"/>
                </a:ext>
              </a:extLst>
            </p:cNvPr>
            <p:cNvCxnSpPr>
              <a:cxnSpLocks/>
            </p:cNvCxnSpPr>
            <p:nvPr/>
          </p:nvCxnSpPr>
          <p:spPr>
            <a:xfrm>
              <a:off x="6673536" y="4948511"/>
              <a:ext cx="405453" cy="11137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2C489E-6438-C733-FE9E-EB30A3CF0D74}"/>
                </a:ext>
              </a:extLst>
            </p:cNvPr>
            <p:cNvSpPr txBox="1"/>
            <p:nvPr/>
          </p:nvSpPr>
          <p:spPr>
            <a:xfrm>
              <a:off x="6378601" y="6123611"/>
              <a:ext cx="15016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Ancient cacsilensis?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1D32A0-C5E2-7FEC-6207-5075526E0C3C}"/>
                </a:ext>
              </a:extLst>
            </p:cNvPr>
            <p:cNvCxnSpPr>
              <a:cxnSpLocks/>
            </p:cNvCxnSpPr>
            <p:nvPr/>
          </p:nvCxnSpPr>
          <p:spPr>
            <a:xfrm>
              <a:off x="4892374" y="4125426"/>
              <a:ext cx="1842149" cy="12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ABBC99-91B9-0127-047B-3653A51C3FD9}"/>
                </a:ext>
              </a:extLst>
            </p:cNvPr>
            <p:cNvSpPr txBox="1"/>
            <p:nvPr/>
          </p:nvSpPr>
          <p:spPr>
            <a:xfrm>
              <a:off x="2907845" y="3527296"/>
              <a:ext cx="184214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Split of ancient guanacos to form two species</a:t>
              </a:r>
            </a:p>
            <a:p>
              <a:endParaRPr lang="en-GB" sz="1400" dirty="0">
                <a:solidFill>
                  <a:schemeClr val="bg1"/>
                </a:solidFill>
              </a:endParaRPr>
            </a:p>
            <a:p>
              <a:r>
                <a:rPr lang="en-GB" sz="1400" dirty="0">
                  <a:solidFill>
                    <a:schemeClr val="bg1"/>
                  </a:solidFill>
                </a:rPr>
                <a:t>Llama domesticated from cacsilensis?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469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ABBA6-4385-8D0A-7B53-1BFA0FFF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148" y="718839"/>
            <a:ext cx="3703319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9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Phylogeny using mitochondrial DNA</a:t>
            </a:r>
            <a:br>
              <a:rPr lang="en-GB" sz="29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endParaRPr lang="en-GB" sz="29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B4B49-A71A-B9C1-C0C5-80C1D1DE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49" y="579611"/>
            <a:ext cx="5625299" cy="62875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E05A5F0-6EA3-A27C-57F0-7CF58177C782}"/>
              </a:ext>
            </a:extLst>
          </p:cNvPr>
          <p:cNvGrpSpPr/>
          <p:nvPr/>
        </p:nvGrpSpPr>
        <p:grpSpPr>
          <a:xfrm>
            <a:off x="6735048" y="1450185"/>
            <a:ext cx="2914413" cy="2878198"/>
            <a:chOff x="6735048" y="1450185"/>
            <a:chExt cx="2914413" cy="287819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ED04420-FDE6-ADBC-1C6E-77477727BC44}"/>
                </a:ext>
              </a:extLst>
            </p:cNvPr>
            <p:cNvCxnSpPr/>
            <p:nvPr/>
          </p:nvCxnSpPr>
          <p:spPr>
            <a:xfrm>
              <a:off x="6735048" y="1450185"/>
              <a:ext cx="1454505" cy="10794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561EE1C-2265-9B33-1475-AFC6B3058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7378" y="3152041"/>
              <a:ext cx="1362175" cy="11763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10ACA-07A2-95E0-BAC5-17A685F219F6}"/>
                </a:ext>
              </a:extLst>
            </p:cNvPr>
            <p:cNvSpPr txBox="1"/>
            <p:nvPr/>
          </p:nvSpPr>
          <p:spPr>
            <a:xfrm>
              <a:off x="8042147" y="2628821"/>
              <a:ext cx="16073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</a:rPr>
                <a:t>Two domesticate clades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1A5D08-3851-C462-34CD-4970B6563A38}"/>
              </a:ext>
            </a:extLst>
          </p:cNvPr>
          <p:cNvSpPr txBox="1"/>
          <p:nvPr/>
        </p:nvSpPr>
        <p:spPr>
          <a:xfrm>
            <a:off x="4688900" y="5528918"/>
            <a:ext cx="263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558A7-1159-500F-3056-B14055BBEA69}"/>
              </a:ext>
            </a:extLst>
          </p:cNvPr>
          <p:cNvSpPr txBox="1"/>
          <p:nvPr/>
        </p:nvSpPr>
        <p:spPr>
          <a:xfrm>
            <a:off x="4580997" y="5587876"/>
            <a:ext cx="263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9C7146-7AD6-02B3-3048-0BF6B0D5FBC2}"/>
              </a:ext>
            </a:extLst>
          </p:cNvPr>
          <p:cNvSpPr txBox="1"/>
          <p:nvPr/>
        </p:nvSpPr>
        <p:spPr>
          <a:xfrm>
            <a:off x="4983688" y="3714580"/>
            <a:ext cx="263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*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74A10-29A9-4B95-7CBB-5739A6A2BBAD}"/>
              </a:ext>
            </a:extLst>
          </p:cNvPr>
          <p:cNvGrpSpPr/>
          <p:nvPr/>
        </p:nvGrpSpPr>
        <p:grpSpPr>
          <a:xfrm>
            <a:off x="848231" y="1439170"/>
            <a:ext cx="2990951" cy="3106407"/>
            <a:chOff x="848231" y="1439170"/>
            <a:chExt cx="2990951" cy="310640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6E8946-B326-392F-013B-BBA9A45C2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6292" y="4142497"/>
              <a:ext cx="1012914" cy="1858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E8E625A-5F25-121D-48DF-9D03C90A5883}"/>
                </a:ext>
              </a:extLst>
            </p:cNvPr>
            <p:cNvCxnSpPr>
              <a:cxnSpLocks/>
            </p:cNvCxnSpPr>
            <p:nvPr/>
          </p:nvCxnSpPr>
          <p:spPr>
            <a:xfrm>
              <a:off x="2732601" y="1928917"/>
              <a:ext cx="1106581" cy="6585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35BF88-B983-0E3D-100E-9A603CB3B7E8}"/>
                </a:ext>
              </a:extLst>
            </p:cNvPr>
            <p:cNvSpPr txBox="1"/>
            <p:nvPr/>
          </p:nvSpPr>
          <p:spPr>
            <a:xfrm>
              <a:off x="1107159" y="1439170"/>
              <a:ext cx="19355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Domesticated from </a:t>
              </a:r>
              <a:r>
                <a:rPr lang="en-GB" sz="1400" i="1" dirty="0">
                  <a:solidFill>
                    <a:schemeClr val="bg1"/>
                  </a:solidFill>
                </a:rPr>
                <a:t>extant</a:t>
              </a:r>
              <a:r>
                <a:rPr lang="en-GB" sz="1400" dirty="0">
                  <a:solidFill>
                    <a:schemeClr val="bg1"/>
                  </a:solidFill>
                </a:rPr>
                <a:t> guanaco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C914CC-4276-784C-42D5-F8F355F340C5}"/>
                </a:ext>
              </a:extLst>
            </p:cNvPr>
            <p:cNvSpPr txBox="1"/>
            <p:nvPr/>
          </p:nvSpPr>
          <p:spPr>
            <a:xfrm>
              <a:off x="848231" y="4022357"/>
              <a:ext cx="19355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Domesticated from </a:t>
              </a:r>
              <a:r>
                <a:rPr lang="en-GB" sz="1400" i="1" dirty="0">
                  <a:solidFill>
                    <a:schemeClr val="bg1"/>
                  </a:solidFill>
                </a:rPr>
                <a:t>extinct</a:t>
              </a:r>
              <a:r>
                <a:rPr lang="en-GB" sz="1400" dirty="0">
                  <a:solidFill>
                    <a:schemeClr val="bg1"/>
                  </a:solidFill>
                </a:rPr>
                <a:t> guanaco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1FAF6D-16A4-66BF-8605-B68340D4B850}"/>
              </a:ext>
            </a:extLst>
          </p:cNvPr>
          <p:cNvGrpSpPr/>
          <p:nvPr/>
        </p:nvGrpSpPr>
        <p:grpSpPr>
          <a:xfrm>
            <a:off x="7313499" y="4451022"/>
            <a:ext cx="4030270" cy="1968043"/>
            <a:chOff x="7313499" y="4451022"/>
            <a:chExt cx="4030270" cy="196804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8B84C1-2A73-1EF9-1D62-B4F64416A751}"/>
                </a:ext>
              </a:extLst>
            </p:cNvPr>
            <p:cNvSpPr txBox="1"/>
            <p:nvPr/>
          </p:nvSpPr>
          <p:spPr>
            <a:xfrm>
              <a:off x="7313499" y="4451022"/>
              <a:ext cx="4030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Not all ancient samples cluster as in nDNA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A4F818-FB99-83B5-7F26-9965DA22FF1A}"/>
                </a:ext>
              </a:extLst>
            </p:cNvPr>
            <p:cNvSpPr txBox="1"/>
            <p:nvPr/>
          </p:nvSpPr>
          <p:spPr>
            <a:xfrm>
              <a:off x="7782294" y="5022929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Cluster A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F8FBDD-88A4-D967-C465-BE606FA422AA}"/>
                </a:ext>
              </a:extLst>
            </p:cNvPr>
            <p:cNvSpPr txBox="1"/>
            <p:nvPr/>
          </p:nvSpPr>
          <p:spPr>
            <a:xfrm>
              <a:off x="9696750" y="5022929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Cluster B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29E75B-E290-8F27-E6E5-E0D5A9C74889}"/>
                </a:ext>
              </a:extLst>
            </p:cNvPr>
            <p:cNvSpPr txBox="1"/>
            <p:nvPr/>
          </p:nvSpPr>
          <p:spPr>
            <a:xfrm>
              <a:off x="7456939" y="5464958"/>
              <a:ext cx="183547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Only 9 of 13 ancient samples from nDNA guanaco clade are in Clade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4E2EF6-E7BA-8D98-8176-9E9659BA96F0}"/>
                </a:ext>
              </a:extLst>
            </p:cNvPr>
            <p:cNvSpPr txBox="1"/>
            <p:nvPr/>
          </p:nvSpPr>
          <p:spPr>
            <a:xfrm>
              <a:off x="9649461" y="5464958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No difference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051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6A73-BC47-ACE4-E538-C771F651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Nuclear –vs – mitochondrial DNA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54AD4-B161-95B3-CDD1-A36EAE50F7F0}"/>
              </a:ext>
            </a:extLst>
          </p:cNvPr>
          <p:cNvSpPr txBox="1"/>
          <p:nvPr/>
        </p:nvSpPr>
        <p:spPr>
          <a:xfrm>
            <a:off x="3993212" y="2135825"/>
            <a:ext cx="420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Q</a:t>
            </a:r>
            <a:r>
              <a:rPr lang="en-GB" dirty="0"/>
              <a:t>: Why do we see differences in topology?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9B0697-78A7-B721-A7B5-322B4AEAEE12}"/>
              </a:ext>
            </a:extLst>
          </p:cNvPr>
          <p:cNvGrpSpPr/>
          <p:nvPr/>
        </p:nvGrpSpPr>
        <p:grpSpPr>
          <a:xfrm>
            <a:off x="4052811" y="2702117"/>
            <a:ext cx="4086375" cy="2904946"/>
            <a:chOff x="4052811" y="2702117"/>
            <a:chExt cx="4086375" cy="29049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A61B7B-2D44-2BA6-3DC7-AC5218BDA0DB}"/>
                </a:ext>
              </a:extLst>
            </p:cNvPr>
            <p:cNvSpPr txBox="1"/>
            <p:nvPr/>
          </p:nvSpPr>
          <p:spPr>
            <a:xfrm>
              <a:off x="4052811" y="2702117"/>
              <a:ext cx="4086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Key reason</a:t>
              </a:r>
              <a:r>
                <a:rPr lang="en-GB" dirty="0"/>
                <a:t>: mtDNA is </a:t>
              </a:r>
              <a:r>
                <a:rPr lang="en-GB" i="1" dirty="0"/>
                <a:t>maternally</a:t>
              </a:r>
              <a:r>
                <a:rPr lang="en-GB" dirty="0"/>
                <a:t> inherited</a:t>
              </a:r>
            </a:p>
          </p:txBody>
        </p:sp>
        <p:pic>
          <p:nvPicPr>
            <p:cNvPr id="7" name="Picture 6" descr="A picture containing horse, mammal, animal figure, livestock&#10;&#10;Description automatically generated">
              <a:extLst>
                <a:ext uri="{FF2B5EF4-FFF2-40B4-BE49-F238E27FC236}">
                  <a16:creationId xmlns:a16="http://schemas.microsoft.com/office/drawing/2014/main" id="{E829889F-57A0-27C9-C8EA-79926285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8280" y="3429000"/>
              <a:ext cx="3117051" cy="217806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1B443C-7264-BEC9-7523-D1D0041EC393}"/>
              </a:ext>
            </a:extLst>
          </p:cNvPr>
          <p:cNvGrpSpPr/>
          <p:nvPr/>
        </p:nvGrpSpPr>
        <p:grpSpPr>
          <a:xfrm>
            <a:off x="7875855" y="3979421"/>
            <a:ext cx="3369847" cy="1077218"/>
            <a:chOff x="7875855" y="3979421"/>
            <a:chExt cx="3369847" cy="107721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1073A1-7149-CE01-08D7-9845F086E18C}"/>
                </a:ext>
              </a:extLst>
            </p:cNvPr>
            <p:cNvCxnSpPr>
              <a:cxnSpLocks/>
            </p:cNvCxnSpPr>
            <p:nvPr/>
          </p:nvCxnSpPr>
          <p:spPr>
            <a:xfrm>
              <a:off x="7875855" y="4518031"/>
              <a:ext cx="13949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18B8B9-BCB5-72A2-36FA-AD01CA36156B}"/>
                </a:ext>
              </a:extLst>
            </p:cNvPr>
            <p:cNvSpPr txBox="1"/>
            <p:nvPr/>
          </p:nvSpPr>
          <p:spPr>
            <a:xfrm>
              <a:off x="9436925" y="3979421"/>
              <a:ext cx="180877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Confounded by hybridization between llamas and alpacas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AE561A-ABFD-441F-A7AA-9865FFF4C6BD}"/>
              </a:ext>
            </a:extLst>
          </p:cNvPr>
          <p:cNvSpPr txBox="1"/>
          <p:nvPr/>
        </p:nvSpPr>
        <p:spPr>
          <a:xfrm>
            <a:off x="695278" y="3917866"/>
            <a:ext cx="2740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Another theory</a:t>
            </a:r>
            <a:r>
              <a:rPr lang="en-GB" dirty="0"/>
              <a:t>: mtDNA has a </a:t>
            </a:r>
            <a:r>
              <a:rPr lang="en-GB" b="1" dirty="0"/>
              <a:t>higher </a:t>
            </a:r>
            <a:r>
              <a:rPr lang="en-GB" dirty="0"/>
              <a:t>mutation rate, which can overestimate genetic distance</a:t>
            </a:r>
          </a:p>
        </p:txBody>
      </p:sp>
    </p:spTree>
    <p:extLst>
      <p:ext uri="{BB962C8B-B14F-4D97-AF65-F5344CB8AC3E}">
        <p14:creationId xmlns:p14="http://schemas.microsoft.com/office/powerpoint/2010/main" val="406829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4A3E3-D69E-7F1C-9FF7-1C582E3E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Abba-baba statistics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1194A84-CAA8-1C59-7C58-FAC3F013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228" y="1005839"/>
            <a:ext cx="7468152" cy="535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543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">
            <a:extLst>
              <a:ext uri="{FF2B5EF4-FFF2-40B4-BE49-F238E27FC236}">
                <a16:creationId xmlns:a16="http://schemas.microsoft.com/office/drawing/2014/main" id="{936C424A-F5F8-DE20-4126-5F229A4AD92E}"/>
              </a:ext>
            </a:extLst>
          </p:cNvPr>
          <p:cNvSpPr txBox="1">
            <a:spLocks/>
          </p:cNvSpPr>
          <p:nvPr/>
        </p:nvSpPr>
        <p:spPr>
          <a:xfrm>
            <a:off x="589757" y="509837"/>
            <a:ext cx="11012486" cy="8651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GB" dirty="0"/>
          </a:p>
          <a:p>
            <a:r>
              <a:rPr lang="en-GB" dirty="0"/>
              <a:t>Theory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0FC4E8-4B82-FD12-345D-7BAE1F666C7C}"/>
              </a:ext>
            </a:extLst>
          </p:cNvPr>
          <p:cNvGrpSpPr/>
          <p:nvPr/>
        </p:nvGrpSpPr>
        <p:grpSpPr>
          <a:xfrm>
            <a:off x="7577390" y="1540407"/>
            <a:ext cx="3810101" cy="4457283"/>
            <a:chOff x="7457458" y="1581732"/>
            <a:chExt cx="3810101" cy="4457283"/>
          </a:xfrm>
        </p:grpSpPr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7D0FB9FD-9456-65A1-B8C3-87AAB2458D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40"/>
            <a:stretch/>
          </p:blipFill>
          <p:spPr bwMode="auto">
            <a:xfrm>
              <a:off x="7457458" y="1581732"/>
              <a:ext cx="3810101" cy="4351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A6E37A0-945B-3533-9A21-E06BB1209500}"/>
                </a:ext>
              </a:extLst>
            </p:cNvPr>
            <p:cNvSpPr/>
            <p:nvPr/>
          </p:nvSpPr>
          <p:spPr>
            <a:xfrm>
              <a:off x="8182494" y="5347182"/>
              <a:ext cx="3037197" cy="41295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en-GB" sz="2400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24A24A9-2B1E-DCF0-99FA-2DC1761044C8}"/>
                </a:ext>
              </a:extLst>
            </p:cNvPr>
            <p:cNvSpPr txBox="1"/>
            <p:nvPr/>
          </p:nvSpPr>
          <p:spPr>
            <a:xfrm>
              <a:off x="8125939" y="5402925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A’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BCDC99A-62B4-B5E3-CA9C-8974880E1227}"/>
                </a:ext>
              </a:extLst>
            </p:cNvPr>
            <p:cNvSpPr txBox="1"/>
            <p:nvPr/>
          </p:nvSpPr>
          <p:spPr>
            <a:xfrm>
              <a:off x="8899726" y="5397939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B’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720930D-B4D8-8013-59DF-BA276E529FC6}"/>
                </a:ext>
              </a:extLst>
            </p:cNvPr>
            <p:cNvSpPr txBox="1"/>
            <p:nvPr/>
          </p:nvSpPr>
          <p:spPr>
            <a:xfrm>
              <a:off x="9626317" y="5397939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C'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8551D2-442B-78B6-6B11-58E215738F8F}"/>
                </a:ext>
              </a:extLst>
            </p:cNvPr>
            <p:cNvSpPr txBox="1"/>
            <p:nvPr/>
          </p:nvSpPr>
          <p:spPr>
            <a:xfrm>
              <a:off x="10525993" y="5397938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O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C1C4BEE-274F-2719-8CB3-87E3241AF9D3}"/>
                </a:ext>
              </a:extLst>
            </p:cNvPr>
            <p:cNvSpPr txBox="1"/>
            <p:nvPr/>
          </p:nvSpPr>
          <p:spPr>
            <a:xfrm>
              <a:off x="8125939" y="5792794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A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7BA3F96-6CBA-56E5-8DED-2A35121705BB}"/>
                </a:ext>
              </a:extLst>
            </p:cNvPr>
            <p:cNvSpPr txBox="1"/>
            <p:nvPr/>
          </p:nvSpPr>
          <p:spPr>
            <a:xfrm>
              <a:off x="8899726" y="5787808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B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B0787AF-0D93-78CF-5520-43372C06E46C}"/>
                </a:ext>
              </a:extLst>
            </p:cNvPr>
            <p:cNvSpPr txBox="1"/>
            <p:nvPr/>
          </p:nvSpPr>
          <p:spPr>
            <a:xfrm>
              <a:off x="9626317" y="5787808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B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D337433-59FD-9D91-D566-4D404F6C62F9}"/>
                </a:ext>
              </a:extLst>
            </p:cNvPr>
            <p:cNvSpPr txBox="1"/>
            <p:nvPr/>
          </p:nvSpPr>
          <p:spPr>
            <a:xfrm>
              <a:off x="10525993" y="5787807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F06A1-54C9-86E2-55DF-0D757EEACB6A}"/>
              </a:ext>
            </a:extLst>
          </p:cNvPr>
          <p:cNvGrpSpPr/>
          <p:nvPr/>
        </p:nvGrpSpPr>
        <p:grpSpPr>
          <a:xfrm>
            <a:off x="567312" y="1442525"/>
            <a:ext cx="6962210" cy="4616998"/>
            <a:chOff x="567312" y="1442525"/>
            <a:chExt cx="6962210" cy="4616998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2457356-BB16-EC6D-F27B-513A156664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79" b="-16"/>
            <a:stretch/>
          </p:blipFill>
          <p:spPr bwMode="auto">
            <a:xfrm>
              <a:off x="567312" y="1525433"/>
              <a:ext cx="6962210" cy="4433212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15AFB5E-40C1-1F54-81FF-C8CD78E1A09A}"/>
                </a:ext>
              </a:extLst>
            </p:cNvPr>
            <p:cNvSpPr/>
            <p:nvPr/>
          </p:nvSpPr>
          <p:spPr>
            <a:xfrm>
              <a:off x="1340216" y="5263647"/>
              <a:ext cx="5958348" cy="41295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en-GB" sz="2400" dirty="0" err="1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88FB3D-5D73-6C66-B1F3-EFD9B1E7478D}"/>
                </a:ext>
              </a:extLst>
            </p:cNvPr>
            <p:cNvSpPr txBox="1"/>
            <p:nvPr/>
          </p:nvSpPr>
          <p:spPr>
            <a:xfrm>
              <a:off x="1245826" y="5373834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A’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BB32B9-F059-02F3-240E-BAEEEAA0022B}"/>
                </a:ext>
              </a:extLst>
            </p:cNvPr>
            <p:cNvSpPr txBox="1"/>
            <p:nvPr/>
          </p:nvSpPr>
          <p:spPr>
            <a:xfrm>
              <a:off x="2019613" y="5368848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B’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2191AD-F50E-7BDE-9D10-724ABA23276F}"/>
                </a:ext>
              </a:extLst>
            </p:cNvPr>
            <p:cNvSpPr txBox="1"/>
            <p:nvPr/>
          </p:nvSpPr>
          <p:spPr>
            <a:xfrm>
              <a:off x="2746204" y="5368848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C’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3155AB-84BF-6246-1ABB-0DD7069CCE31}"/>
                </a:ext>
              </a:extLst>
            </p:cNvPr>
            <p:cNvSpPr txBox="1"/>
            <p:nvPr/>
          </p:nvSpPr>
          <p:spPr>
            <a:xfrm>
              <a:off x="3645880" y="5368847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O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AF0954-B1C3-2869-B035-865AC44B81D4}"/>
                </a:ext>
              </a:extLst>
            </p:cNvPr>
            <p:cNvSpPr txBox="1"/>
            <p:nvPr/>
          </p:nvSpPr>
          <p:spPr>
            <a:xfrm>
              <a:off x="4290864" y="5366169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A’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FD9359-8A19-E79F-BC4B-D93F31696C86}"/>
                </a:ext>
              </a:extLst>
            </p:cNvPr>
            <p:cNvSpPr txBox="1"/>
            <p:nvPr/>
          </p:nvSpPr>
          <p:spPr>
            <a:xfrm>
              <a:off x="5064651" y="5361183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B’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D6F312-2DC3-C59A-0F26-F8FDE4148F5D}"/>
                </a:ext>
              </a:extLst>
            </p:cNvPr>
            <p:cNvSpPr txBox="1"/>
            <p:nvPr/>
          </p:nvSpPr>
          <p:spPr>
            <a:xfrm>
              <a:off x="5791242" y="5361183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C’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2179A15-1811-A5C5-1FE1-20B395CD1DEF}"/>
                </a:ext>
              </a:extLst>
            </p:cNvPr>
            <p:cNvSpPr txBox="1"/>
            <p:nvPr/>
          </p:nvSpPr>
          <p:spPr>
            <a:xfrm>
              <a:off x="6690918" y="5361182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/>
                <a:t>O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C2EE7FD-C541-F08F-81A7-132952C8E651}"/>
                </a:ext>
              </a:extLst>
            </p:cNvPr>
            <p:cNvSpPr/>
            <p:nvPr/>
          </p:nvSpPr>
          <p:spPr>
            <a:xfrm>
              <a:off x="1340216" y="5646568"/>
              <a:ext cx="5958348" cy="41295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en-GB" sz="2400" dirty="0" err="1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1C6C3-8C61-7904-E480-131F18073C22}"/>
                </a:ext>
              </a:extLst>
            </p:cNvPr>
            <p:cNvSpPr txBox="1"/>
            <p:nvPr/>
          </p:nvSpPr>
          <p:spPr>
            <a:xfrm>
              <a:off x="1245826" y="5756755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867757-D44B-B04C-6617-27227E5B7F49}"/>
                </a:ext>
              </a:extLst>
            </p:cNvPr>
            <p:cNvSpPr txBox="1"/>
            <p:nvPr/>
          </p:nvSpPr>
          <p:spPr>
            <a:xfrm>
              <a:off x="2019613" y="5751769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B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DA8C442-158C-EFD5-EBC5-6759DAF0E598}"/>
                </a:ext>
              </a:extLst>
            </p:cNvPr>
            <p:cNvSpPr txBox="1"/>
            <p:nvPr/>
          </p:nvSpPr>
          <p:spPr>
            <a:xfrm>
              <a:off x="2746204" y="5751769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B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3EEBC44-BC0E-73FB-8826-131C41AC2FDB}"/>
                </a:ext>
              </a:extLst>
            </p:cNvPr>
            <p:cNvSpPr txBox="1"/>
            <p:nvPr/>
          </p:nvSpPr>
          <p:spPr>
            <a:xfrm>
              <a:off x="3645880" y="5751768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9939E68-3F93-5786-E8AF-A52F59EE3F76}"/>
                </a:ext>
              </a:extLst>
            </p:cNvPr>
            <p:cNvSpPr txBox="1"/>
            <p:nvPr/>
          </p:nvSpPr>
          <p:spPr>
            <a:xfrm>
              <a:off x="4290864" y="5749090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B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825DD04-DEBB-8057-D6F3-84BB1558B460}"/>
                </a:ext>
              </a:extLst>
            </p:cNvPr>
            <p:cNvSpPr txBox="1"/>
            <p:nvPr/>
          </p:nvSpPr>
          <p:spPr>
            <a:xfrm>
              <a:off x="5064651" y="5744104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07F836-A103-072B-8297-A1526C14988F}"/>
                </a:ext>
              </a:extLst>
            </p:cNvPr>
            <p:cNvSpPr txBox="1"/>
            <p:nvPr/>
          </p:nvSpPr>
          <p:spPr>
            <a:xfrm>
              <a:off x="5791242" y="5744104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B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2F2982-E4AC-4481-3C2F-A00F5A71C27B}"/>
                </a:ext>
              </a:extLst>
            </p:cNvPr>
            <p:cNvSpPr txBox="1"/>
            <p:nvPr/>
          </p:nvSpPr>
          <p:spPr>
            <a:xfrm>
              <a:off x="6690918" y="5744103"/>
              <a:ext cx="471948" cy="246221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600" b="1" dirty="0"/>
                <a:t>A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06EE292-8597-3409-066D-054DC3B54D6C}"/>
                </a:ext>
              </a:extLst>
            </p:cNvPr>
            <p:cNvCxnSpPr/>
            <p:nvPr/>
          </p:nvCxnSpPr>
          <p:spPr>
            <a:xfrm>
              <a:off x="4175701" y="5334490"/>
              <a:ext cx="0" cy="62415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36490B7-94FC-335E-AEA5-D248AB64FE4E}"/>
                </a:ext>
              </a:extLst>
            </p:cNvPr>
            <p:cNvSpPr txBox="1"/>
            <p:nvPr/>
          </p:nvSpPr>
          <p:spPr>
            <a:xfrm>
              <a:off x="2234876" y="1442525"/>
              <a:ext cx="4583924" cy="43088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GB" sz="1400" b="1" dirty="0">
                  <a:solidFill>
                    <a:schemeClr val="tx1"/>
                  </a:solidFill>
                  <a:latin typeface="+mn-lt"/>
                </a:rPr>
                <a:t>Incomplete lineage sorting: </a:t>
              </a:r>
              <a:r>
                <a:rPr lang="en-GB" sz="1400" dirty="0">
                  <a:solidFill>
                    <a:schemeClr val="tx1"/>
                  </a:solidFill>
                  <a:latin typeface="+mn-lt"/>
                </a:rPr>
                <a:t>Ancestral genes that coalesce deeper than speciation event</a:t>
              </a:r>
              <a:endParaRPr lang="en-GB" sz="14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0F36420-9570-8D19-FAAF-AFEF5471E6B3}"/>
                  </a:ext>
                </a:extLst>
              </p:cNvPr>
              <p:cNvSpPr txBox="1"/>
              <p:nvPr/>
            </p:nvSpPr>
            <p:spPr>
              <a:xfrm>
                <a:off x="8366472" y="891978"/>
                <a:ext cx="3021019" cy="65191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/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a-DK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da-DK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𝐴𝐵𝐵𝐴</m:t>
                              </m:r>
                            </m:e>
                          </m:d>
                          <m:r>
                            <a:rPr lang="da-DK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−# (</m:t>
                          </m:r>
                          <m:r>
                            <a:rPr lang="da-DK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𝐵𝐴𝐵𝐴</m:t>
                          </m:r>
                          <m:r>
                            <a:rPr lang="da-DK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a-DK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da-DK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𝐴𝐵𝐵𝐴</m:t>
                              </m:r>
                            </m:e>
                          </m:d>
                          <m:r>
                            <a:rPr lang="da-DK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+#(</m:t>
                          </m:r>
                          <m:r>
                            <a:rPr lang="da-DK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𝐵𝐴𝐵𝐴</m:t>
                          </m:r>
                          <m:r>
                            <a:rPr lang="da-DK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0F36420-9570-8D19-FAAF-AFEF5471E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472" y="891978"/>
                <a:ext cx="3021019" cy="651910"/>
              </a:xfrm>
              <a:prstGeom prst="rect">
                <a:avLst/>
              </a:prstGeom>
              <a:blipFill>
                <a:blip r:embed="rId3"/>
                <a:stretch>
                  <a:fillRect l="-837" t="-5769" r="-2510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7CCE3454-85BF-5A8D-CC52-3ECF5FE28479}"/>
              </a:ext>
            </a:extLst>
          </p:cNvPr>
          <p:cNvSpPr txBox="1"/>
          <p:nvPr/>
        </p:nvSpPr>
        <p:spPr>
          <a:xfrm>
            <a:off x="2589767" y="6270723"/>
            <a:ext cx="6847502" cy="2308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500" b="1" dirty="0">
                <a:solidFill>
                  <a:schemeClr val="tx1"/>
                </a:solidFill>
                <a:latin typeface="+mn-lt"/>
              </a:rPr>
              <a:t>Our interpretation: </a:t>
            </a:r>
            <a:r>
              <a:rPr lang="en-GB" sz="1500" dirty="0">
                <a:solidFill>
                  <a:schemeClr val="tx1"/>
                </a:solidFill>
                <a:latin typeface="+mn-lt"/>
              </a:rPr>
              <a:t>Compare shared derived alleles to determine relatedness</a:t>
            </a:r>
            <a:endParaRPr lang="en-GB" sz="15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698B8D-5860-329F-DEE6-E72B5D20AD3A}"/>
              </a:ext>
            </a:extLst>
          </p:cNvPr>
          <p:cNvSpPr txBox="1"/>
          <p:nvPr/>
        </p:nvSpPr>
        <p:spPr>
          <a:xfrm>
            <a:off x="2314737" y="891978"/>
            <a:ext cx="583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Aim</a:t>
            </a:r>
            <a:r>
              <a:rPr lang="en-GB" sz="1600" dirty="0"/>
              <a:t>: Test for a deviation from a strict bifurcating evolutionary history</a:t>
            </a:r>
          </a:p>
        </p:txBody>
      </p:sp>
    </p:spTree>
    <p:extLst>
      <p:ext uri="{BB962C8B-B14F-4D97-AF65-F5344CB8AC3E}">
        <p14:creationId xmlns:p14="http://schemas.microsoft.com/office/powerpoint/2010/main" val="375782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C945-73C7-5DEF-BE8B-5D7019D6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  <a:br>
              <a:rPr lang="en-GB" dirty="0"/>
            </a:br>
            <a:endParaRPr lang="en-GB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B34D86-0C56-4AC9-7761-B28E9F61ACBE}"/>
              </a:ext>
            </a:extLst>
          </p:cNvPr>
          <p:cNvGrpSpPr/>
          <p:nvPr/>
        </p:nvGrpSpPr>
        <p:grpSpPr>
          <a:xfrm>
            <a:off x="796667" y="2228704"/>
            <a:ext cx="3065263" cy="3551616"/>
            <a:chOff x="796667" y="2228704"/>
            <a:chExt cx="3065263" cy="35516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DC085C-F7B3-72B0-2FF5-41A58EEA9F8E}"/>
                </a:ext>
              </a:extLst>
            </p:cNvPr>
            <p:cNvSpPr txBox="1"/>
            <p:nvPr/>
          </p:nvSpPr>
          <p:spPr>
            <a:xfrm>
              <a:off x="812829" y="2228704"/>
              <a:ext cx="294189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500" dirty="0"/>
                <a:t>1. Position ancient sample as taxa C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22E08B-5242-8BC0-8CFE-807D66237AFF}"/>
                </a:ext>
              </a:extLst>
            </p:cNvPr>
            <p:cNvGrpSpPr/>
            <p:nvPr/>
          </p:nvGrpSpPr>
          <p:grpSpPr>
            <a:xfrm>
              <a:off x="796667" y="2780891"/>
              <a:ext cx="3065263" cy="2501211"/>
              <a:chOff x="814811" y="3087584"/>
              <a:chExt cx="3065263" cy="250121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76D9F67-4DA0-E5A0-C394-D19B5F098D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6875" y="3087584"/>
                <a:ext cx="1303187" cy="208644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36EBD1F-8AC8-2ACA-2070-426785E0A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062" y="3087584"/>
                <a:ext cx="1326422" cy="208644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6E0F5F3-4E79-4F04-46FB-B5DB767F9F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4755" y="3847691"/>
                <a:ext cx="770778" cy="13263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0D3A1E3-D4DA-E566-C068-AC05A12FB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9198" y="4531091"/>
                <a:ext cx="385389" cy="64293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B82BCD-FA7E-4FBE-C3F7-F76011270677}"/>
                  </a:ext>
                </a:extLst>
              </p:cNvPr>
              <p:cNvSpPr txBox="1"/>
              <p:nvPr/>
            </p:nvSpPr>
            <p:spPr>
              <a:xfrm>
                <a:off x="814811" y="5219463"/>
                <a:ext cx="30652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           B           C             O</a:t>
                </a:r>
              </a:p>
            </p:txBody>
          </p:sp>
        </p:grpSp>
        <p:pic>
          <p:nvPicPr>
            <p:cNvPr id="1026" name="Picture 2" descr="Bone clipart clear background, Bone clear background Transparent FREE ...">
              <a:extLst>
                <a:ext uri="{FF2B5EF4-FFF2-40B4-BE49-F238E27FC236}">
                  <a16:creationId xmlns:a16="http://schemas.microsoft.com/office/drawing/2014/main" id="{C6D8C42A-DB59-AF36-BE99-0E651A907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9298" y="5282102"/>
              <a:ext cx="498218" cy="49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07685B06-C5F8-C8A2-E620-66ED91DF3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642363"/>
              </p:ext>
            </p:extLst>
          </p:nvPr>
        </p:nvGraphicFramePr>
        <p:xfrm>
          <a:off x="4396696" y="3979205"/>
          <a:ext cx="2458276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518">
                  <a:extLst>
                    <a:ext uri="{9D8B030D-6E8A-4147-A177-3AD203B41FA5}">
                      <a16:colId xmlns:a16="http://schemas.microsoft.com/office/drawing/2014/main" val="4141577105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2529151133"/>
                    </a:ext>
                  </a:extLst>
                </a:gridCol>
                <a:gridCol w="843153">
                  <a:extLst>
                    <a:ext uri="{9D8B030D-6E8A-4147-A177-3AD203B41FA5}">
                      <a16:colId xmlns:a16="http://schemas.microsoft.com/office/drawing/2014/main" val="3002350116"/>
                    </a:ext>
                  </a:extLst>
                </a:gridCol>
              </a:tblGrid>
              <a:tr h="268840">
                <a:tc>
                  <a:txBody>
                    <a:bodyPr/>
                    <a:lstStyle/>
                    <a:p>
                      <a:r>
                        <a:rPr lang="en-GB" sz="1200" dirty="0"/>
                        <a:t>Taxa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Taxa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D-statistic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43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Llama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Guanaco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07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Llama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Guanaco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5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Llama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Guanaco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54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Llama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Guanaco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781085"/>
                  </a:ext>
                </a:extLst>
              </a:tr>
              <a:tr h="2377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90172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D84991F6-146E-7B43-6265-F650EC3C88E5}"/>
              </a:ext>
            </a:extLst>
          </p:cNvPr>
          <p:cNvGrpSpPr/>
          <p:nvPr/>
        </p:nvGrpSpPr>
        <p:grpSpPr>
          <a:xfrm>
            <a:off x="3826470" y="1007640"/>
            <a:ext cx="2837670" cy="1199992"/>
            <a:chOff x="3826470" y="1007640"/>
            <a:chExt cx="2837670" cy="11999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18DCE-496E-13B5-BFA4-24B831D6E6F6}"/>
                </a:ext>
              </a:extLst>
            </p:cNvPr>
            <p:cNvSpPr txBox="1"/>
            <p:nvPr/>
          </p:nvSpPr>
          <p:spPr>
            <a:xfrm>
              <a:off x="4461293" y="1007640"/>
              <a:ext cx="22028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500" dirty="0"/>
                <a:t>2. Choose modern species</a:t>
              </a:r>
            </a:p>
          </p:txBody>
        </p:sp>
        <p:pic>
          <p:nvPicPr>
            <p:cNvPr id="20" name="Picture 19" descr="A group of camels and llamas&#10;&#10;Description automatically generated with medium confidence">
              <a:extLst>
                <a:ext uri="{FF2B5EF4-FFF2-40B4-BE49-F238E27FC236}">
                  <a16:creationId xmlns:a16="http://schemas.microsoft.com/office/drawing/2014/main" id="{FE86B5D1-D827-71A9-E03D-4E87287E8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398" t="35157" r="14454" b="37890"/>
            <a:stretch/>
          </p:blipFill>
          <p:spPr>
            <a:xfrm>
              <a:off x="4676210" y="1438249"/>
              <a:ext cx="774957" cy="769383"/>
            </a:xfrm>
            <a:prstGeom prst="rect">
              <a:avLst/>
            </a:prstGeom>
          </p:spPr>
        </p:pic>
        <p:pic>
          <p:nvPicPr>
            <p:cNvPr id="21" name="Picture 20" descr="A picture containing mammal, animal figure&#10;&#10;Description automatically generated">
              <a:extLst>
                <a:ext uri="{FF2B5EF4-FFF2-40B4-BE49-F238E27FC236}">
                  <a16:creationId xmlns:a16="http://schemas.microsoft.com/office/drawing/2014/main" id="{DB83AB4F-E0CB-F1EC-CFBE-13888E7B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9238" y="1507051"/>
              <a:ext cx="654557" cy="700581"/>
            </a:xfrm>
            <a:prstGeom prst="rect">
              <a:avLst/>
            </a:prstGeom>
          </p:spPr>
        </p:pic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8521FAA0-7F61-C524-72DB-0A0D240D353F}"/>
                </a:ext>
              </a:extLst>
            </p:cNvPr>
            <p:cNvSpPr/>
            <p:nvPr/>
          </p:nvSpPr>
          <p:spPr>
            <a:xfrm rot="18674698">
              <a:off x="3727669" y="1687339"/>
              <a:ext cx="488793" cy="29119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024364D-BB69-F72B-FFF3-82B64F488AC7}"/>
              </a:ext>
            </a:extLst>
          </p:cNvPr>
          <p:cNvGrpSpPr/>
          <p:nvPr/>
        </p:nvGrpSpPr>
        <p:grpSpPr>
          <a:xfrm>
            <a:off x="4359061" y="2264893"/>
            <a:ext cx="2533547" cy="1542530"/>
            <a:chOff x="4359061" y="2264893"/>
            <a:chExt cx="2533547" cy="15425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A5265A-85B6-2FEE-97F5-50570718C290}"/>
                </a:ext>
              </a:extLst>
            </p:cNvPr>
            <p:cNvSpPr txBox="1"/>
            <p:nvPr/>
          </p:nvSpPr>
          <p:spPr>
            <a:xfrm>
              <a:off x="4359061" y="2791760"/>
              <a:ext cx="25335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/>
                <a:t>3. Compute D-statistic for all possible permutations of samples from the selected species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78337080-39DD-599B-D36E-BAFBF4131CA3}"/>
                </a:ext>
              </a:extLst>
            </p:cNvPr>
            <p:cNvSpPr/>
            <p:nvPr/>
          </p:nvSpPr>
          <p:spPr>
            <a:xfrm rot="5400000">
              <a:off x="5391030" y="2354101"/>
              <a:ext cx="469607" cy="29119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5193CB1-CF70-4282-1B63-9098674D5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29689"/>
              </p:ext>
            </p:extLst>
          </p:nvPr>
        </p:nvGraphicFramePr>
        <p:xfrm>
          <a:off x="7879135" y="1531005"/>
          <a:ext cx="7908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93">
                  <a:extLst>
                    <a:ext uri="{9D8B030D-6E8A-4147-A177-3AD203B41FA5}">
                      <a16:colId xmlns:a16="http://schemas.microsoft.com/office/drawing/2014/main" val="20823139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Sample-set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914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Loci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786090"/>
                  </a:ext>
                </a:extLst>
              </a:tr>
              <a:tr h="174216">
                <a:tc>
                  <a:txBody>
                    <a:bodyPr/>
                    <a:lstStyle/>
                    <a:p>
                      <a:r>
                        <a:rPr lang="en-GB" sz="1000" dirty="0"/>
                        <a:t>Loci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344174"/>
                  </a:ext>
                </a:extLst>
              </a:tr>
              <a:tr h="148248">
                <a:tc>
                  <a:txBody>
                    <a:bodyPr/>
                    <a:lstStyle/>
                    <a:p>
                      <a:r>
                        <a:rPr lang="en-GB" sz="1000" dirty="0"/>
                        <a:t>Loci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706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Loci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86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487745"/>
                  </a:ext>
                </a:extLst>
              </a:tr>
            </a:tbl>
          </a:graphicData>
        </a:graphic>
      </p:graphicFrame>
      <p:graphicFrame>
        <p:nvGraphicFramePr>
          <p:cNvPr id="32" name="Table 28">
            <a:extLst>
              <a:ext uri="{FF2B5EF4-FFF2-40B4-BE49-F238E27FC236}">
                <a16:creationId xmlns:a16="http://schemas.microsoft.com/office/drawing/2014/main" id="{DDF7B382-6515-C983-6388-D63CB8219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134933"/>
              </p:ext>
            </p:extLst>
          </p:nvPr>
        </p:nvGraphicFramePr>
        <p:xfrm>
          <a:off x="7879135" y="3194245"/>
          <a:ext cx="79089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893">
                  <a:extLst>
                    <a:ext uri="{9D8B030D-6E8A-4147-A177-3AD203B41FA5}">
                      <a16:colId xmlns:a16="http://schemas.microsoft.com/office/drawing/2014/main" val="20823139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Sample-set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914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Loci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786090"/>
                  </a:ext>
                </a:extLst>
              </a:tr>
              <a:tr h="174216">
                <a:tc>
                  <a:txBody>
                    <a:bodyPr/>
                    <a:lstStyle/>
                    <a:p>
                      <a:r>
                        <a:rPr lang="en-GB" sz="1000" dirty="0"/>
                        <a:t>Loci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344174"/>
                  </a:ext>
                </a:extLst>
              </a:tr>
              <a:tr h="148248">
                <a:tc>
                  <a:txBody>
                    <a:bodyPr/>
                    <a:lstStyle/>
                    <a:p>
                      <a:r>
                        <a:rPr lang="en-GB" sz="1000" dirty="0"/>
                        <a:t>Loci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706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Loci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86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487745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A90BC5C7-BD3F-BC1F-C7C1-265E0C3F9B65}"/>
              </a:ext>
            </a:extLst>
          </p:cNvPr>
          <p:cNvGrpSpPr/>
          <p:nvPr/>
        </p:nvGrpSpPr>
        <p:grpSpPr>
          <a:xfrm>
            <a:off x="6843481" y="1007640"/>
            <a:ext cx="5019310" cy="3649645"/>
            <a:chOff x="6843481" y="1007640"/>
            <a:chExt cx="5019310" cy="364964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4D747A-D5AB-2DA4-8B05-30A96C2788A3}"/>
                </a:ext>
              </a:extLst>
            </p:cNvPr>
            <p:cNvSpPr txBox="1"/>
            <p:nvPr/>
          </p:nvSpPr>
          <p:spPr>
            <a:xfrm>
              <a:off x="7289522" y="1007640"/>
              <a:ext cx="35211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4. Determine significance using </a:t>
              </a:r>
              <a:r>
                <a:rPr lang="en-GB" sz="1500" b="1" dirty="0"/>
                <a:t>jack-knifing</a:t>
              </a: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770F0DE5-B506-B938-55D1-82C6D5071414}"/>
                </a:ext>
              </a:extLst>
            </p:cNvPr>
            <p:cNvSpPr/>
            <p:nvPr/>
          </p:nvSpPr>
          <p:spPr>
            <a:xfrm rot="18156570">
              <a:off x="6383028" y="1881631"/>
              <a:ext cx="1212097" cy="29119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487A2C6-6B10-7BE7-97BA-C5B872F4A99E}"/>
                </a:ext>
              </a:extLst>
            </p:cNvPr>
            <p:cNvCxnSpPr/>
            <p:nvPr/>
          </p:nvCxnSpPr>
          <p:spPr>
            <a:xfrm>
              <a:off x="8841031" y="2262525"/>
              <a:ext cx="535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23C95F-B091-B0C6-2140-8E5242CB5CC6}"/>
                </a:ext>
              </a:extLst>
            </p:cNvPr>
            <p:cNvSpPr txBox="1"/>
            <p:nvPr/>
          </p:nvSpPr>
          <p:spPr>
            <a:xfrm>
              <a:off x="9547881" y="2108636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D-statistic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12D53F6-C019-17BC-E9A1-809E22CE3C4B}"/>
                </a:ext>
              </a:extLst>
            </p:cNvPr>
            <p:cNvCxnSpPr/>
            <p:nvPr/>
          </p:nvCxnSpPr>
          <p:spPr>
            <a:xfrm>
              <a:off x="8841031" y="3925765"/>
              <a:ext cx="535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929918-2191-626D-2A70-EB2A875A0C42}"/>
                </a:ext>
              </a:extLst>
            </p:cNvPr>
            <p:cNvSpPr txBox="1"/>
            <p:nvPr/>
          </p:nvSpPr>
          <p:spPr>
            <a:xfrm>
              <a:off x="9547881" y="3771876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D-statistic</a:t>
              </a: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F926FB88-F395-EB70-8C5D-CBCB0C2064F1}"/>
                </a:ext>
              </a:extLst>
            </p:cNvPr>
            <p:cNvSpPr/>
            <p:nvPr/>
          </p:nvSpPr>
          <p:spPr>
            <a:xfrm>
              <a:off x="10473004" y="1595940"/>
              <a:ext cx="425962" cy="306134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2CFB0F-1CB3-0A36-239C-B3C7733A4D6B}"/>
                </a:ext>
              </a:extLst>
            </p:cNvPr>
            <p:cNvSpPr txBox="1"/>
            <p:nvPr/>
          </p:nvSpPr>
          <p:spPr>
            <a:xfrm>
              <a:off x="10959750" y="2865002"/>
              <a:ext cx="9030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Standard error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0D63BAA-FE36-9CA2-1E93-9536516BBB45}"/>
              </a:ext>
            </a:extLst>
          </p:cNvPr>
          <p:cNvGrpSpPr/>
          <p:nvPr/>
        </p:nvGrpSpPr>
        <p:grpSpPr>
          <a:xfrm>
            <a:off x="7289522" y="4897134"/>
            <a:ext cx="3725169" cy="1288275"/>
            <a:chOff x="7289522" y="4897134"/>
            <a:chExt cx="3725169" cy="1288275"/>
          </a:xfrm>
        </p:grpSpPr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47AEDF19-1A3D-66DA-E345-2EEA4F9F25B6}"/>
                </a:ext>
              </a:extLst>
            </p:cNvPr>
            <p:cNvSpPr/>
            <p:nvPr/>
          </p:nvSpPr>
          <p:spPr>
            <a:xfrm rot="5400000">
              <a:off x="8815296" y="4986342"/>
              <a:ext cx="469607" cy="29119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550BAA-F536-1568-BB80-EF4030726118}"/>
                </a:ext>
              </a:extLst>
            </p:cNvPr>
            <p:cNvSpPr txBox="1"/>
            <p:nvPr/>
          </p:nvSpPr>
          <p:spPr>
            <a:xfrm>
              <a:off x="7289522" y="5631411"/>
              <a:ext cx="37251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dirty="0"/>
                <a:t>5. Plot comparisons by species-pairing with indication of significance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C05A37C-CB3E-A0DE-4FB6-1D448E43068E}"/>
              </a:ext>
            </a:extLst>
          </p:cNvPr>
          <p:cNvSpPr txBox="1"/>
          <p:nvPr/>
        </p:nvSpPr>
        <p:spPr>
          <a:xfrm>
            <a:off x="3294262" y="3179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0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5">
            <a:extLst>
              <a:ext uri="{FF2B5EF4-FFF2-40B4-BE49-F238E27FC236}">
                <a16:creationId xmlns:a16="http://schemas.microsoft.com/office/drawing/2014/main" id="{55DC838F-9824-40D4-99E8-23AC7E0CC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8496C80A-AD75-4A79-8E0F-4310D630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E5403703-687D-4B06-AF9E-20C958B38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F9668A7F-C3EA-4352-BA87-B9203382C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0B58F1CF-024C-0B9E-DF9D-9168D551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1029799"/>
            <a:ext cx="3694732" cy="2272262"/>
          </a:xfrm>
          <a:prstGeom prst="rect">
            <a:avLst/>
          </a:prstGeom>
        </p:spPr>
      </p:pic>
      <p:pic>
        <p:nvPicPr>
          <p:cNvPr id="5" name="Content Placeholder 4" descr="A graph with red dots&#10;&#10;Description automatically generated with low confidence">
            <a:extLst>
              <a:ext uri="{FF2B5EF4-FFF2-40B4-BE49-F238E27FC236}">
                <a16:creationId xmlns:a16="http://schemas.microsoft.com/office/drawing/2014/main" id="{2B44FD6B-0EA6-0DAB-AC4E-8D2FC3B45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15" y="1029800"/>
            <a:ext cx="3694731" cy="2272261"/>
          </a:xfrm>
          <a:prstGeom prst="rect">
            <a:avLst/>
          </a:prstGeom>
        </p:spPr>
      </p:pic>
      <p:pic>
        <p:nvPicPr>
          <p:cNvPr id="9" name="Picture 8" descr="A graph with red and black dots&#10;&#10;Description automatically generated with low confidence">
            <a:extLst>
              <a:ext uri="{FF2B5EF4-FFF2-40B4-BE49-F238E27FC236}">
                <a16:creationId xmlns:a16="http://schemas.microsoft.com/office/drawing/2014/main" id="{5FD0EC99-CC07-C6DC-CBEB-23D1DA28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147" y="1027159"/>
            <a:ext cx="3703320" cy="22775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D42F9-BAFC-A65C-76FC-EF3DDFA2930B}"/>
              </a:ext>
            </a:extLst>
          </p:cNvPr>
          <p:cNvSpPr txBox="1"/>
          <p:nvPr/>
        </p:nvSpPr>
        <p:spPr>
          <a:xfrm>
            <a:off x="1637622" y="6774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C20 (Cluster 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82CC4-A63D-3CE3-567E-BA4958B0FB25}"/>
              </a:ext>
            </a:extLst>
          </p:cNvPr>
          <p:cNvSpPr txBox="1"/>
          <p:nvPr/>
        </p:nvSpPr>
        <p:spPr>
          <a:xfrm>
            <a:off x="5450492" y="677476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C21 (Cluster 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D300C-A636-F625-33FB-B209DB45AA92}"/>
              </a:ext>
            </a:extLst>
          </p:cNvPr>
          <p:cNvSpPr txBox="1"/>
          <p:nvPr/>
        </p:nvSpPr>
        <p:spPr>
          <a:xfrm>
            <a:off x="9767750" y="680420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C72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1B8BCC-1F89-178C-2E3E-980FF7AF49EC}"/>
              </a:ext>
            </a:extLst>
          </p:cNvPr>
          <p:cNvGrpSpPr/>
          <p:nvPr/>
        </p:nvGrpSpPr>
        <p:grpSpPr>
          <a:xfrm>
            <a:off x="2007236" y="3541609"/>
            <a:ext cx="792205" cy="1216525"/>
            <a:chOff x="2007236" y="3541609"/>
            <a:chExt cx="792205" cy="1216525"/>
          </a:xfrm>
        </p:grpSpPr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FB672FE7-61D6-4778-E9D8-DF31EED1E969}"/>
                </a:ext>
              </a:extLst>
            </p:cNvPr>
            <p:cNvSpPr/>
            <p:nvPr/>
          </p:nvSpPr>
          <p:spPr>
            <a:xfrm>
              <a:off x="2279081" y="3541609"/>
              <a:ext cx="248516" cy="68746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0D1FA65-F1F4-8772-5A66-F3FA895A8DB6}"/>
                </a:ext>
              </a:extLst>
            </p:cNvPr>
            <p:cNvSpPr txBox="1"/>
            <p:nvPr/>
          </p:nvSpPr>
          <p:spPr>
            <a:xfrm>
              <a:off x="2007236" y="4388802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Vicuña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9C58FE-B6E5-D1E5-2E3A-8D4CCF27AC5D}"/>
              </a:ext>
            </a:extLst>
          </p:cNvPr>
          <p:cNvGrpSpPr/>
          <p:nvPr/>
        </p:nvGrpSpPr>
        <p:grpSpPr>
          <a:xfrm>
            <a:off x="5665369" y="3541609"/>
            <a:ext cx="1140056" cy="1230897"/>
            <a:chOff x="5665369" y="3541609"/>
            <a:chExt cx="1140056" cy="1230897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EEBF85BC-1CED-1843-F8DD-2C3CA581B704}"/>
                </a:ext>
              </a:extLst>
            </p:cNvPr>
            <p:cNvSpPr/>
            <p:nvPr/>
          </p:nvSpPr>
          <p:spPr>
            <a:xfrm>
              <a:off x="6110750" y="3541609"/>
              <a:ext cx="248516" cy="68746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AF8A5B-33B6-E975-0E65-F74ADE474E5C}"/>
                </a:ext>
              </a:extLst>
            </p:cNvPr>
            <p:cNvSpPr txBox="1"/>
            <p:nvPr/>
          </p:nvSpPr>
          <p:spPr>
            <a:xfrm>
              <a:off x="5665369" y="4403174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Cacsilensis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006379-EE6C-A9C0-8EB6-52251EA46016}"/>
              </a:ext>
            </a:extLst>
          </p:cNvPr>
          <p:cNvGrpSpPr/>
          <p:nvPr/>
        </p:nvGrpSpPr>
        <p:grpSpPr>
          <a:xfrm>
            <a:off x="9477925" y="3541609"/>
            <a:ext cx="1140056" cy="1230897"/>
            <a:chOff x="9477925" y="3541609"/>
            <a:chExt cx="1140056" cy="1230897"/>
          </a:xfrm>
        </p:grpSpPr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308F8908-E9F0-3617-1E89-AC14135E1757}"/>
                </a:ext>
              </a:extLst>
            </p:cNvPr>
            <p:cNvSpPr/>
            <p:nvPr/>
          </p:nvSpPr>
          <p:spPr>
            <a:xfrm>
              <a:off x="9923306" y="3541609"/>
              <a:ext cx="248516" cy="68746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A3AB26-3F4F-9B27-9375-DE48B51E04FF}"/>
                </a:ext>
              </a:extLst>
            </p:cNvPr>
            <p:cNvSpPr txBox="1"/>
            <p:nvPr/>
          </p:nvSpPr>
          <p:spPr>
            <a:xfrm>
              <a:off x="9477925" y="4403174"/>
              <a:ext cx="114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Cacsilensis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1530356-1E80-DF13-D5BF-B392E47F4EAB}"/>
              </a:ext>
            </a:extLst>
          </p:cNvPr>
          <p:cNvGrpSpPr/>
          <p:nvPr/>
        </p:nvGrpSpPr>
        <p:grpSpPr>
          <a:xfrm>
            <a:off x="4987615" y="4786837"/>
            <a:ext cx="2494786" cy="543353"/>
            <a:chOff x="4987615" y="4786837"/>
            <a:chExt cx="2494786" cy="54335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6586A63-C09B-3F55-E990-82BF4E43B562}"/>
                </a:ext>
              </a:extLst>
            </p:cNvPr>
            <p:cNvCxnSpPr/>
            <p:nvPr/>
          </p:nvCxnSpPr>
          <p:spPr>
            <a:xfrm>
              <a:off x="5609935" y="4786837"/>
              <a:ext cx="12748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871957-D2E7-7AA6-42A0-34887001220B}"/>
                </a:ext>
              </a:extLst>
            </p:cNvPr>
            <p:cNvSpPr txBox="1"/>
            <p:nvPr/>
          </p:nvSpPr>
          <p:spPr>
            <a:xfrm>
              <a:off x="4987615" y="4960858"/>
              <a:ext cx="2494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Why is this not </a:t>
              </a:r>
              <a:r>
                <a:rPr lang="en-GB" b="1" dirty="0"/>
                <a:t>guanaco</a:t>
              </a:r>
              <a:r>
                <a:rPr lang="en-GB" dirty="0"/>
                <a:t>?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59B1137-A339-0035-7077-6BA52168BE56}"/>
              </a:ext>
            </a:extLst>
          </p:cNvPr>
          <p:cNvSpPr txBox="1"/>
          <p:nvPr/>
        </p:nvSpPr>
        <p:spPr>
          <a:xfrm>
            <a:off x="3103545" y="5643534"/>
            <a:ext cx="604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Possible reason</a:t>
            </a:r>
            <a:r>
              <a:rPr lang="en-GB" dirty="0"/>
              <a:t>: We are only considering ABBA and BABA sites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D39CA-6CDC-1EA8-74A7-1BB5FC83C0AB}"/>
              </a:ext>
            </a:extLst>
          </p:cNvPr>
          <p:cNvSpPr txBox="1"/>
          <p:nvPr/>
        </p:nvSpPr>
        <p:spPr>
          <a:xfrm>
            <a:off x="2946832" y="6087032"/>
            <a:ext cx="665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Additionally, genetic distance involves </a:t>
            </a:r>
            <a:r>
              <a:rPr lang="en-GB" b="1" dirty="0"/>
              <a:t>missing data </a:t>
            </a:r>
            <a:r>
              <a:rPr lang="en-GB" dirty="0"/>
              <a:t>in the computation</a:t>
            </a:r>
          </a:p>
        </p:txBody>
      </p:sp>
    </p:spTree>
    <p:extLst>
      <p:ext uri="{BB962C8B-B14F-4D97-AF65-F5344CB8AC3E}">
        <p14:creationId xmlns:p14="http://schemas.microsoft.com/office/powerpoint/2010/main" val="24136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5DC838F-9824-40D4-99E8-23AC7E0CC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496C80A-AD75-4A79-8E0F-4310D630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5403703-687D-4B06-AF9E-20C958B38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9668A7F-C3EA-4352-BA87-B9203382C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528E88-6C26-E3F1-2F35-0AA680C9BF93}"/>
              </a:ext>
            </a:extLst>
          </p:cNvPr>
          <p:cNvGrpSpPr/>
          <p:nvPr/>
        </p:nvGrpSpPr>
        <p:grpSpPr>
          <a:xfrm>
            <a:off x="455121" y="1681255"/>
            <a:ext cx="11290346" cy="2277544"/>
            <a:chOff x="455121" y="1681255"/>
            <a:chExt cx="11290346" cy="2277544"/>
          </a:xfrm>
        </p:grpSpPr>
        <p:pic>
          <p:nvPicPr>
            <p:cNvPr id="23" name="Picture 22" descr="A graph with red dots&#10;&#10;Description automatically generated with low confidence">
              <a:extLst>
                <a:ext uri="{FF2B5EF4-FFF2-40B4-BE49-F238E27FC236}">
                  <a16:creationId xmlns:a16="http://schemas.microsoft.com/office/drawing/2014/main" id="{7484A161-4256-E1A3-C6C7-E8E661832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121" y="1683896"/>
              <a:ext cx="3694732" cy="2272262"/>
            </a:xfrm>
            <a:prstGeom prst="rect">
              <a:avLst/>
            </a:prstGeom>
          </p:spPr>
        </p:pic>
        <p:pic>
          <p:nvPicPr>
            <p:cNvPr id="19" name="Content Placeholder 18" descr="A picture containing text, line, plot, screenshot&#10;&#10;Description automatically generated">
              <a:extLst>
                <a:ext uri="{FF2B5EF4-FFF2-40B4-BE49-F238E27FC236}">
                  <a16:creationId xmlns:a16="http://schemas.microsoft.com/office/drawing/2014/main" id="{57D8ED39-3E9E-D269-62CB-9781BA2C1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1830" y="1683897"/>
              <a:ext cx="3694731" cy="2272261"/>
            </a:xfrm>
            <a:prstGeom prst="rect">
              <a:avLst/>
            </a:prstGeom>
          </p:spPr>
        </p:pic>
        <p:pic>
          <p:nvPicPr>
            <p:cNvPr id="27" name="Picture 26" descr="A picture containing text, screenshot, line, plot&#10;&#10;Description automatically generated">
              <a:extLst>
                <a:ext uri="{FF2B5EF4-FFF2-40B4-BE49-F238E27FC236}">
                  <a16:creationId xmlns:a16="http://schemas.microsoft.com/office/drawing/2014/main" id="{7885389A-534C-C397-EC94-2D2EB186F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2147" y="1681255"/>
              <a:ext cx="3703320" cy="227754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10959E1-523A-89FB-466D-9779A2855CA0}"/>
              </a:ext>
            </a:extLst>
          </p:cNvPr>
          <p:cNvSpPr txBox="1"/>
          <p:nvPr/>
        </p:nvSpPr>
        <p:spPr>
          <a:xfrm>
            <a:off x="1895544" y="131192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Cacsilensis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255889-7430-3717-82C1-6C4EA81C907E}"/>
              </a:ext>
            </a:extLst>
          </p:cNvPr>
          <p:cNvSpPr txBox="1"/>
          <p:nvPr/>
        </p:nvSpPr>
        <p:spPr>
          <a:xfrm>
            <a:off x="5751507" y="1311923"/>
            <a:ext cx="102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Guanaco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C9568A-C67B-8AD9-2069-F3241296585F}"/>
              </a:ext>
            </a:extLst>
          </p:cNvPr>
          <p:cNvSpPr txBox="1"/>
          <p:nvPr/>
        </p:nvSpPr>
        <p:spPr>
          <a:xfrm>
            <a:off x="9698631" y="1311923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Llama</a:t>
            </a:r>
          </a:p>
        </p:txBody>
      </p:sp>
      <p:sp>
        <p:nvSpPr>
          <p:cNvPr id="43" name="Title 3">
            <a:extLst>
              <a:ext uri="{FF2B5EF4-FFF2-40B4-BE49-F238E27FC236}">
                <a16:creationId xmlns:a16="http://schemas.microsoft.com/office/drawing/2014/main" id="{EC384FE8-07D7-4A17-8517-4C46968C0885}"/>
              </a:ext>
            </a:extLst>
          </p:cNvPr>
          <p:cNvSpPr txBox="1">
            <a:spLocks/>
          </p:cNvSpPr>
          <p:nvPr/>
        </p:nvSpPr>
        <p:spPr>
          <a:xfrm>
            <a:off x="3265522" y="714607"/>
            <a:ext cx="5655936" cy="8651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dirty="0"/>
              <a:t>Damaged modern samples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D13E4C-11C3-12DB-C894-A4C65EFAF56C}"/>
              </a:ext>
            </a:extLst>
          </p:cNvPr>
          <p:cNvGrpSpPr/>
          <p:nvPr/>
        </p:nvGrpSpPr>
        <p:grpSpPr>
          <a:xfrm>
            <a:off x="535436" y="4191588"/>
            <a:ext cx="11210031" cy="2224800"/>
            <a:chOff x="535436" y="4191588"/>
            <a:chExt cx="11210031" cy="2224800"/>
          </a:xfrm>
        </p:grpSpPr>
        <p:pic>
          <p:nvPicPr>
            <p:cNvPr id="47" name="Picture 46" descr="A picture containing line, plot, text, number&#10;&#10;Description automatically generated">
              <a:extLst>
                <a:ext uri="{FF2B5EF4-FFF2-40B4-BE49-F238E27FC236}">
                  <a16:creationId xmlns:a16="http://schemas.microsoft.com/office/drawing/2014/main" id="{BD315182-B582-5541-E9CB-6A7AF03DD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0167" y="4191588"/>
              <a:ext cx="3615300" cy="2224800"/>
            </a:xfrm>
            <a:prstGeom prst="rect">
              <a:avLst/>
            </a:prstGeom>
          </p:spPr>
        </p:pic>
        <p:pic>
          <p:nvPicPr>
            <p:cNvPr id="53" name="Picture 52" descr="A picture containing line, plot, text, diagram&#10;&#10;Description automatically generated">
              <a:extLst>
                <a:ext uri="{FF2B5EF4-FFF2-40B4-BE49-F238E27FC236}">
                  <a16:creationId xmlns:a16="http://schemas.microsoft.com/office/drawing/2014/main" id="{995FC835-CEE8-BC11-BCFF-42A4BDD4B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1261" y="4191588"/>
              <a:ext cx="3615300" cy="2224800"/>
            </a:xfrm>
            <a:prstGeom prst="rect">
              <a:avLst/>
            </a:prstGeom>
          </p:spPr>
        </p:pic>
        <p:pic>
          <p:nvPicPr>
            <p:cNvPr id="56" name="Picture 55" descr="A picture containing text, line, diagram, screenshot&#10;&#10;Description automatically generated">
              <a:extLst>
                <a:ext uri="{FF2B5EF4-FFF2-40B4-BE49-F238E27FC236}">
                  <a16:creationId xmlns:a16="http://schemas.microsoft.com/office/drawing/2014/main" id="{BD5448D2-18DF-D510-3B09-594B1C240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436" y="4191588"/>
              <a:ext cx="3614418" cy="2224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99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4A3E3-D69E-7F1C-9FF7-1C582E3E4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admixture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2910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F247-EF47-89C8-9F23-A33EED2E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3C097-D2A2-2EDE-BE77-4C645EE966B4}"/>
              </a:ext>
            </a:extLst>
          </p:cNvPr>
          <p:cNvSpPr txBox="1"/>
          <p:nvPr/>
        </p:nvSpPr>
        <p:spPr>
          <a:xfrm>
            <a:off x="3150341" y="1414983"/>
            <a:ext cx="717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Q</a:t>
            </a:r>
            <a:r>
              <a:rPr lang="en-GB" dirty="0"/>
              <a:t>: What is the most probable source of ancestry, assuming two populations?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3D5FCE-D14D-16C0-7EBE-223A7937627C}"/>
              </a:ext>
            </a:extLst>
          </p:cNvPr>
          <p:cNvGrpSpPr/>
          <p:nvPr/>
        </p:nvGrpSpPr>
        <p:grpSpPr>
          <a:xfrm>
            <a:off x="1651926" y="2236836"/>
            <a:ext cx="9247455" cy="521501"/>
            <a:chOff x="1651926" y="2236836"/>
            <a:chExt cx="9247455" cy="5215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E64D255-E335-D6C9-BECE-CA7B121506E5}"/>
                </a:ext>
              </a:extLst>
            </p:cNvPr>
            <p:cNvSpPr/>
            <p:nvPr/>
          </p:nvSpPr>
          <p:spPr>
            <a:xfrm>
              <a:off x="1651926" y="2237730"/>
              <a:ext cx="2289338" cy="520607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1) Population A only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6C9017A-E2BF-C230-684D-D0795B203A55}"/>
                </a:ext>
              </a:extLst>
            </p:cNvPr>
            <p:cNvSpPr/>
            <p:nvPr/>
          </p:nvSpPr>
          <p:spPr>
            <a:xfrm>
              <a:off x="4667666" y="2236836"/>
              <a:ext cx="2289338" cy="520607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2) Population B only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A5719A4-24C6-501C-6011-C5B70E70307C}"/>
                </a:ext>
              </a:extLst>
            </p:cNvPr>
            <p:cNvSpPr/>
            <p:nvPr/>
          </p:nvSpPr>
          <p:spPr>
            <a:xfrm>
              <a:off x="7597751" y="2236836"/>
              <a:ext cx="3301630" cy="520607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3) Mixed in Population A </a:t>
              </a:r>
              <a:r>
                <a:rPr lang="en-GB" b="1" dirty="0"/>
                <a:t>and</a:t>
              </a:r>
              <a:r>
                <a:rPr lang="en-GB" dirty="0"/>
                <a:t> B</a:t>
              </a:r>
            </a:p>
          </p:txBody>
        </p:sp>
      </p:grpSp>
      <p:graphicFrame>
        <p:nvGraphicFramePr>
          <p:cNvPr id="10" name="Table 16">
            <a:extLst>
              <a:ext uri="{FF2B5EF4-FFF2-40B4-BE49-F238E27FC236}">
                <a16:creationId xmlns:a16="http://schemas.microsoft.com/office/drawing/2014/main" id="{E0FF4246-5946-6B41-F599-13EB9F7D0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110377"/>
              </p:ext>
            </p:extLst>
          </p:nvPr>
        </p:nvGraphicFramePr>
        <p:xfrm>
          <a:off x="4607802" y="4040025"/>
          <a:ext cx="2636204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56018">
                  <a:extLst>
                    <a:ext uri="{9D8B030D-6E8A-4147-A177-3AD203B41FA5}">
                      <a16:colId xmlns:a16="http://schemas.microsoft.com/office/drawing/2014/main" val="2604105546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3188530469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1331283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Allele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Allele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94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7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CAC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4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3872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4D4EE5A-23C4-EC0E-550F-6C0A49208F86}"/>
              </a:ext>
            </a:extLst>
          </p:cNvPr>
          <p:cNvSpPr txBox="1"/>
          <p:nvPr/>
        </p:nvSpPr>
        <p:spPr>
          <a:xfrm>
            <a:off x="5057317" y="3564132"/>
            <a:ext cx="189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Allele frequencies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FBC5DA-580C-6C9D-FB31-C043D51144C2}"/>
              </a:ext>
            </a:extLst>
          </p:cNvPr>
          <p:cNvGrpSpPr/>
          <p:nvPr/>
        </p:nvGrpSpPr>
        <p:grpSpPr>
          <a:xfrm>
            <a:off x="7688969" y="4193577"/>
            <a:ext cx="3650926" cy="1077218"/>
            <a:chOff x="7688969" y="4193577"/>
            <a:chExt cx="3650926" cy="1077218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4A97165-5E0B-3025-B2C7-0F31C9538294}"/>
                </a:ext>
              </a:extLst>
            </p:cNvPr>
            <p:cNvSpPr/>
            <p:nvPr/>
          </p:nvSpPr>
          <p:spPr>
            <a:xfrm>
              <a:off x="7688969" y="4518604"/>
              <a:ext cx="1428333" cy="42716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19A1D-5141-72FA-5066-881543F0353C}"/>
                </a:ext>
              </a:extLst>
            </p:cNvPr>
            <p:cNvSpPr txBox="1"/>
            <p:nvPr/>
          </p:nvSpPr>
          <p:spPr>
            <a:xfrm>
              <a:off x="9464374" y="4193577"/>
              <a:ext cx="187552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More likely to be </a:t>
              </a:r>
              <a:r>
                <a:rPr lang="en-GB" sz="1600" b="1" dirty="0"/>
                <a:t>homozygous</a:t>
              </a:r>
              <a:r>
                <a:rPr lang="en-GB" sz="1600" dirty="0"/>
                <a:t> in GUA than other possibilities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D10D500-2AD8-2D0D-97DA-D005BE73E955}"/>
              </a:ext>
            </a:extLst>
          </p:cNvPr>
          <p:cNvSpPr txBox="1"/>
          <p:nvPr/>
        </p:nvSpPr>
        <p:spPr>
          <a:xfrm>
            <a:off x="852105" y="4046057"/>
            <a:ext cx="27698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Solution</a:t>
            </a:r>
            <a:r>
              <a:rPr lang="en-GB" dirty="0"/>
              <a:t>: Use a Hidden Markov model (HMM), where the emission probabilities of hidden states is determined by the allele frequencies</a:t>
            </a:r>
          </a:p>
        </p:txBody>
      </p:sp>
    </p:spTree>
    <p:extLst>
      <p:ext uri="{BB962C8B-B14F-4D97-AF65-F5344CB8AC3E}">
        <p14:creationId xmlns:p14="http://schemas.microsoft.com/office/powerpoint/2010/main" val="330271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at hit with strong waves">
            <a:extLst>
              <a:ext uri="{FF2B5EF4-FFF2-40B4-BE49-F238E27FC236}">
                <a16:creationId xmlns:a16="http://schemas.microsoft.com/office/drawing/2014/main" id="{460AD1B9-FDCA-DF36-A9A6-01586D739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B6673-2CE3-D5A6-A011-BD06213EB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Spanish conquest</a:t>
            </a:r>
          </a:p>
        </p:txBody>
      </p:sp>
      <p:pic>
        <p:nvPicPr>
          <p:cNvPr id="1026" name="Picture 2" descr="Pin on I LOVE IT">
            <a:extLst>
              <a:ext uri="{FF2B5EF4-FFF2-40B4-BE49-F238E27FC236}">
                <a16:creationId xmlns:a16="http://schemas.microsoft.com/office/drawing/2014/main" id="{605B7A29-2B7B-651C-804C-5B69890C1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16" y="869268"/>
            <a:ext cx="4246850" cy="18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45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5178-AC3E-3F84-CA50-576BAAE7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C20 (cluster b)</a:t>
            </a:r>
            <a:br>
              <a:rPr lang="en-GB" dirty="0"/>
            </a:br>
            <a:endParaRPr lang="en-GB" dirty="0"/>
          </a:p>
        </p:txBody>
      </p:sp>
      <p:pic>
        <p:nvPicPr>
          <p:cNvPr id="10" name="Content Placeholder 4" descr="A picture containing screenshot, line, green&#10;&#10;Description automatically generated">
            <a:extLst>
              <a:ext uri="{FF2B5EF4-FFF2-40B4-BE49-F238E27FC236}">
                <a16:creationId xmlns:a16="http://schemas.microsoft.com/office/drawing/2014/main" id="{17771784-21FF-B0D0-84D5-8A038C2BC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08" y="2347200"/>
            <a:ext cx="10818000" cy="21636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053146-E44F-7341-A57F-8D67003C0144}"/>
              </a:ext>
            </a:extLst>
          </p:cNvPr>
          <p:cNvSpPr txBox="1"/>
          <p:nvPr/>
        </p:nvSpPr>
        <p:spPr>
          <a:xfrm>
            <a:off x="3243690" y="4967124"/>
            <a:ext cx="591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Ancient vicuña, no evidence of hybridization between guanaco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C3298B-FD0F-BDF0-C6E4-F9C7C9C0725A}"/>
              </a:ext>
            </a:extLst>
          </p:cNvPr>
          <p:cNvGrpSpPr/>
          <p:nvPr/>
        </p:nvGrpSpPr>
        <p:grpSpPr>
          <a:xfrm>
            <a:off x="792808" y="3970583"/>
            <a:ext cx="1893569" cy="1866498"/>
            <a:chOff x="1350120" y="155805"/>
            <a:chExt cx="1893569" cy="18664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E04B38-6CD1-00AC-8B52-6E4258E5A5F2}"/>
                </a:ext>
              </a:extLst>
            </p:cNvPr>
            <p:cNvSpPr txBox="1"/>
            <p:nvPr/>
          </p:nvSpPr>
          <p:spPr>
            <a:xfrm>
              <a:off x="1350120" y="945085"/>
              <a:ext cx="189356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Each ‘bin’ represents 100,000bp, which includes many variants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A98A2B0-3639-B1FA-443D-8988421F4A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0878" y="155805"/>
              <a:ext cx="552324" cy="7803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98DE9-DE62-6CFD-9397-AF2CA21E2295}"/>
              </a:ext>
            </a:extLst>
          </p:cNvPr>
          <p:cNvGrpSpPr/>
          <p:nvPr/>
        </p:nvGrpSpPr>
        <p:grpSpPr>
          <a:xfrm>
            <a:off x="1773566" y="1588789"/>
            <a:ext cx="8180505" cy="889838"/>
            <a:chOff x="1773566" y="1588789"/>
            <a:chExt cx="8180505" cy="889838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6F066915-042C-A696-E536-00DAEF1797DE}"/>
                </a:ext>
              </a:extLst>
            </p:cNvPr>
            <p:cNvSpPr/>
            <p:nvPr/>
          </p:nvSpPr>
          <p:spPr>
            <a:xfrm rot="5400000">
              <a:off x="5601727" y="-1873717"/>
              <a:ext cx="524183" cy="818050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7E732F-475B-499B-3150-883690408F69}"/>
                </a:ext>
              </a:extLst>
            </p:cNvPr>
            <p:cNvSpPr txBox="1"/>
            <p:nvPr/>
          </p:nvSpPr>
          <p:spPr>
            <a:xfrm>
              <a:off x="4617419" y="1588789"/>
              <a:ext cx="249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62 scaffolds joined together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7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5178-AC3E-3F84-CA50-576BAAE7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C21 (cluster A)</a:t>
            </a:r>
            <a:br>
              <a:rPr lang="en-GB" dirty="0"/>
            </a:br>
            <a:endParaRPr lang="en-GB" dirty="0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16D03A5-0AC3-FFCF-AA96-7680B3434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808" y="3992244"/>
            <a:ext cx="10818000" cy="2163600"/>
          </a:xfrm>
        </p:spPr>
      </p:pic>
      <p:pic>
        <p:nvPicPr>
          <p:cNvPr id="7" name="Picture 6" descr="A picture containing screenshot, line&#10;&#10;Description automatically generated">
            <a:extLst>
              <a:ext uri="{FF2B5EF4-FFF2-40B4-BE49-F238E27FC236}">
                <a16:creationId xmlns:a16="http://schemas.microsoft.com/office/drawing/2014/main" id="{566D3D2F-92AA-7305-F63D-D6E419C4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08" y="1399965"/>
            <a:ext cx="10818000" cy="216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3A738A-5BCD-225F-D38E-898EF1942508}"/>
              </a:ext>
            </a:extLst>
          </p:cNvPr>
          <p:cNvSpPr txBox="1"/>
          <p:nvPr/>
        </p:nvSpPr>
        <p:spPr>
          <a:xfrm>
            <a:off x="4505404" y="6276746"/>
            <a:ext cx="3181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No significant presence of vicuña ancestry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42D974-1243-2BB6-9D25-CB9E3BEF3AE9}"/>
              </a:ext>
            </a:extLst>
          </p:cNvPr>
          <p:cNvGrpSpPr/>
          <p:nvPr/>
        </p:nvGrpSpPr>
        <p:grpSpPr>
          <a:xfrm>
            <a:off x="1361589" y="3563565"/>
            <a:ext cx="9780540" cy="307777"/>
            <a:chOff x="1361589" y="3563565"/>
            <a:chExt cx="9780540" cy="30777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A1D15C-F7BC-BD95-F7DB-66175B7E43BF}"/>
                </a:ext>
              </a:extLst>
            </p:cNvPr>
            <p:cNvSpPr txBox="1"/>
            <p:nvPr/>
          </p:nvSpPr>
          <p:spPr>
            <a:xfrm>
              <a:off x="1361589" y="3563565"/>
              <a:ext cx="53514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Predominantly showing mixed ancestry between guanaco and cacsilensis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56EFB8-F44F-66B3-83AD-B30FA47D476A}"/>
                </a:ext>
              </a:extLst>
            </p:cNvPr>
            <p:cNvSpPr txBox="1"/>
            <p:nvPr/>
          </p:nvSpPr>
          <p:spPr>
            <a:xfrm>
              <a:off x="6841336" y="3563565"/>
              <a:ext cx="43007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(Slightly higher homozygosity in cacsilensis than guanaco!)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404E-CFBF-A769-1B9A-7FC7895C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C21</a:t>
            </a:r>
          </a:p>
        </p:txBody>
      </p:sp>
      <p:pic>
        <p:nvPicPr>
          <p:cNvPr id="4" name="Content Placeholder 3" descr="A picture containing screenshot, line&#10;&#10;Description automatically generated">
            <a:extLst>
              <a:ext uri="{FF2B5EF4-FFF2-40B4-BE49-F238E27FC236}">
                <a16:creationId xmlns:a16="http://schemas.microsoft.com/office/drawing/2014/main" id="{514AA56B-C604-8554-D9E0-014F949D4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377" y="976476"/>
            <a:ext cx="91440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DF7540-2F13-6F36-76CD-569C472E1CE8}"/>
              </a:ext>
            </a:extLst>
          </p:cNvPr>
          <p:cNvSpPr txBox="1"/>
          <p:nvPr/>
        </p:nvSpPr>
        <p:spPr>
          <a:xfrm>
            <a:off x="4868642" y="2964248"/>
            <a:ext cx="424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Q</a:t>
            </a:r>
            <a:r>
              <a:rPr lang="en-GB" dirty="0"/>
              <a:t>: Why do we see so much mixed ancestry?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C6A82A-1166-A09F-1426-7BE324A0FB42}"/>
              </a:ext>
            </a:extLst>
          </p:cNvPr>
          <p:cNvGrpSpPr/>
          <p:nvPr/>
        </p:nvGrpSpPr>
        <p:grpSpPr>
          <a:xfrm>
            <a:off x="581192" y="2805276"/>
            <a:ext cx="8742118" cy="3764251"/>
            <a:chOff x="581192" y="2805276"/>
            <a:chExt cx="8742118" cy="37642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F75220-970F-083C-C635-CAFD898802F4}"/>
                </a:ext>
              </a:extLst>
            </p:cNvPr>
            <p:cNvSpPr txBox="1"/>
            <p:nvPr/>
          </p:nvSpPr>
          <p:spPr>
            <a:xfrm>
              <a:off x="4868642" y="3480812"/>
              <a:ext cx="4454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Theory</a:t>
              </a:r>
              <a:r>
                <a:rPr lang="en-GB" dirty="0"/>
                <a:t>: Hybridization between cacsilensis and guanaco at sample location</a:t>
              </a:r>
            </a:p>
          </p:txBody>
        </p:sp>
        <p:pic>
          <p:nvPicPr>
            <p:cNvPr id="7" name="Content Placeholder 4" descr="A picture containing text, map, diagram, atlas&#10;&#10;Description automatically generated">
              <a:extLst>
                <a:ext uri="{FF2B5EF4-FFF2-40B4-BE49-F238E27FC236}">
                  <a16:creationId xmlns:a16="http://schemas.microsoft.com/office/drawing/2014/main" id="{D634CC7C-D510-D940-4E89-DEC2D53B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192" y="2805276"/>
              <a:ext cx="3585448" cy="3764251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927DB63-84ED-01B8-26E9-9CAF85DA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4111" y="5259469"/>
              <a:ext cx="1615217" cy="5673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F67824-ED46-F46E-F8B8-607AEFE2C38E}"/>
                </a:ext>
              </a:extLst>
            </p:cNvPr>
            <p:cNvSpPr txBox="1"/>
            <p:nvPr/>
          </p:nvSpPr>
          <p:spPr>
            <a:xfrm>
              <a:off x="5038852" y="4687401"/>
              <a:ext cx="21142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Intersection of guanaco and cacsilensis distributions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8A954E-EB5E-8A00-3EC7-948C8CBC58D7}"/>
              </a:ext>
            </a:extLst>
          </p:cNvPr>
          <p:cNvGrpSpPr/>
          <p:nvPr/>
        </p:nvGrpSpPr>
        <p:grpSpPr>
          <a:xfrm>
            <a:off x="7208409" y="4171608"/>
            <a:ext cx="3477391" cy="2395710"/>
            <a:chOff x="7208409" y="4171608"/>
            <a:chExt cx="3477391" cy="2395710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8CBFF4E4-5F46-DCFF-CA3C-434BDABCB30E}"/>
                </a:ext>
              </a:extLst>
            </p:cNvPr>
            <p:cNvSpPr/>
            <p:nvPr/>
          </p:nvSpPr>
          <p:spPr>
            <a:xfrm>
              <a:off x="7208409" y="5132654"/>
              <a:ext cx="1281495" cy="2536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CF8AAC-0952-691B-39B3-7EE07C032B14}"/>
                </a:ext>
              </a:extLst>
            </p:cNvPr>
            <p:cNvSpPr txBox="1"/>
            <p:nvPr/>
          </p:nvSpPr>
          <p:spPr>
            <a:xfrm>
              <a:off x="8806941" y="4171608"/>
              <a:ext cx="16953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Chosen for ritual because of location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EB126F-B90C-40DB-F5EE-FBA02C1D6780}"/>
                </a:ext>
              </a:extLst>
            </p:cNvPr>
            <p:cNvSpPr txBox="1"/>
            <p:nvPr/>
          </p:nvSpPr>
          <p:spPr>
            <a:xfrm>
              <a:off x="8623394" y="5490100"/>
              <a:ext cx="20624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Domesticated attributes, with what we know now about the cacsilensis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66D2F0-9529-2376-5CBB-5D22B4653FD8}"/>
                </a:ext>
              </a:extLst>
            </p:cNvPr>
            <p:cNvSpPr txBox="1"/>
            <p:nvPr/>
          </p:nvSpPr>
          <p:spPr>
            <a:xfrm>
              <a:off x="9476503" y="5075388"/>
              <a:ext cx="356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1" dirty="0"/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5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5178-AC3E-3F84-CA50-576BAAE7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C72</a:t>
            </a:r>
            <a:br>
              <a:rPr lang="en-GB" dirty="0"/>
            </a:br>
            <a:endParaRPr lang="en-GB" dirty="0"/>
          </a:p>
        </p:txBody>
      </p:sp>
      <p:pic>
        <p:nvPicPr>
          <p:cNvPr id="8" name="Content Placeholder 7" descr="A picture containing screenshot, line, space&#10;&#10;Description automatically generated">
            <a:extLst>
              <a:ext uri="{FF2B5EF4-FFF2-40B4-BE49-F238E27FC236}">
                <a16:creationId xmlns:a16="http://schemas.microsoft.com/office/drawing/2014/main" id="{000EFF60-7C6E-4AAD-215D-55D5FA3A2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661" y="4079012"/>
            <a:ext cx="10818000" cy="2163600"/>
          </a:xfrm>
        </p:spPr>
      </p:pic>
      <p:pic>
        <p:nvPicPr>
          <p:cNvPr id="10" name="Picture 9" descr="A picture containing screenshot, line&#10;&#10;Description automatically generated">
            <a:extLst>
              <a:ext uri="{FF2B5EF4-FFF2-40B4-BE49-F238E27FC236}">
                <a16:creationId xmlns:a16="http://schemas.microsoft.com/office/drawing/2014/main" id="{73A1EEAC-FEE7-D04F-AE7E-0DE901237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1" y="1397519"/>
            <a:ext cx="10821510" cy="21643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4CDEEB-4C4A-BA44-354F-DF1E51B520CB}"/>
              </a:ext>
            </a:extLst>
          </p:cNvPr>
          <p:cNvSpPr txBox="1"/>
          <p:nvPr/>
        </p:nvSpPr>
        <p:spPr>
          <a:xfrm>
            <a:off x="2175872" y="3552810"/>
            <a:ext cx="7284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Fractured tracts between single ancestry in cacsilensis and mixed ancestry in guanaco and cacsilensis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9E491-88D5-3678-0109-6C593D65B5CF}"/>
              </a:ext>
            </a:extLst>
          </p:cNvPr>
          <p:cNvSpPr txBox="1"/>
          <p:nvPr/>
        </p:nvSpPr>
        <p:spPr>
          <a:xfrm>
            <a:off x="2256968" y="6242612"/>
            <a:ext cx="767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Some signs of mixed ancestry between guanaco and vicuña, but predominantly homozygous in guanaco</a:t>
            </a:r>
          </a:p>
        </p:txBody>
      </p:sp>
    </p:spTree>
    <p:extLst>
      <p:ext uri="{BB962C8B-B14F-4D97-AF65-F5344CB8AC3E}">
        <p14:creationId xmlns:p14="http://schemas.microsoft.com/office/powerpoint/2010/main" val="273096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725F-BD3F-8026-941C-834CD68E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C72</a:t>
            </a:r>
          </a:p>
        </p:txBody>
      </p:sp>
      <p:pic>
        <p:nvPicPr>
          <p:cNvPr id="4" name="Content Placeholder 3" descr="A picture containing screenshot, line&#10;&#10;Description automatically generated">
            <a:extLst>
              <a:ext uri="{FF2B5EF4-FFF2-40B4-BE49-F238E27FC236}">
                <a16:creationId xmlns:a16="http://schemas.microsoft.com/office/drawing/2014/main" id="{9B5E8399-E61E-051F-F6A7-3DA5FE663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375" y="976476"/>
            <a:ext cx="9144000" cy="18288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D10C558-EC7C-A352-7C17-495D7D6BC7EE}"/>
              </a:ext>
            </a:extLst>
          </p:cNvPr>
          <p:cNvGrpSpPr/>
          <p:nvPr/>
        </p:nvGrpSpPr>
        <p:grpSpPr>
          <a:xfrm>
            <a:off x="1081262" y="3341274"/>
            <a:ext cx="6667778" cy="1750785"/>
            <a:chOff x="1081262" y="3341274"/>
            <a:chExt cx="6667778" cy="175078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4438BE-6FC7-9D61-E9AD-2D83B20CFEC9}"/>
                </a:ext>
              </a:extLst>
            </p:cNvPr>
            <p:cNvSpPr txBox="1"/>
            <p:nvPr/>
          </p:nvSpPr>
          <p:spPr>
            <a:xfrm>
              <a:off x="1081262" y="4052725"/>
              <a:ext cx="1369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Two</a:t>
              </a:r>
              <a:r>
                <a:rPr lang="en-GB" dirty="0"/>
                <a:t> theories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E55E04-DB59-8072-F291-EC902555EB49}"/>
                </a:ext>
              </a:extLst>
            </p:cNvPr>
            <p:cNvSpPr txBox="1"/>
            <p:nvPr/>
          </p:nvSpPr>
          <p:spPr>
            <a:xfrm>
              <a:off x="3590856" y="3341274"/>
              <a:ext cx="41581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1) Ancient individual from only the cacsilensis distribution, migrated to intersection point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5BA6FC-3416-D854-F815-A19F2C64EC4C}"/>
                </a:ext>
              </a:extLst>
            </p:cNvPr>
            <p:cNvSpPr txBox="1"/>
            <p:nvPr/>
          </p:nvSpPr>
          <p:spPr>
            <a:xfrm>
              <a:off x="3590856" y="4722727"/>
              <a:ext cx="2782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2) Now extinct domesticate! 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81F8422-8011-7E98-2BD2-9A70AC059059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450483" y="3802939"/>
              <a:ext cx="1140373" cy="434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0813AF-33BE-C1F4-0DFB-129681A86CAD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2450483" y="4237391"/>
              <a:ext cx="1140373" cy="67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429AE8E-BD2A-8711-6A53-F4FD319B75E6}"/>
              </a:ext>
            </a:extLst>
          </p:cNvPr>
          <p:cNvGrpSpPr/>
          <p:nvPr/>
        </p:nvGrpSpPr>
        <p:grpSpPr>
          <a:xfrm>
            <a:off x="7654581" y="3287276"/>
            <a:ext cx="2760329" cy="1804783"/>
            <a:chOff x="7007810" y="4031203"/>
            <a:chExt cx="2760329" cy="1804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AFF115-D5C5-C481-7409-63827AFEED8C}"/>
                </a:ext>
              </a:extLst>
            </p:cNvPr>
            <p:cNvSpPr txBox="1"/>
            <p:nvPr/>
          </p:nvSpPr>
          <p:spPr>
            <a:xfrm>
              <a:off x="7328104" y="4031203"/>
              <a:ext cx="2127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TU-52, TU-85, TU-94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91FEBFD-8AC7-05EB-0E42-F6405B3BF084}"/>
                </a:ext>
              </a:extLst>
            </p:cNvPr>
            <p:cNvSpPr txBox="1"/>
            <p:nvPr/>
          </p:nvSpPr>
          <p:spPr>
            <a:xfrm>
              <a:off x="7289150" y="4398764"/>
              <a:ext cx="2205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Residential structures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DAA381-A0CF-41E2-171B-0D07B51AEE68}"/>
                </a:ext>
              </a:extLst>
            </p:cNvPr>
            <p:cNvSpPr txBox="1"/>
            <p:nvPr/>
          </p:nvSpPr>
          <p:spPr>
            <a:xfrm>
              <a:off x="7007810" y="4842227"/>
              <a:ext cx="1717867" cy="408623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Skeletal remains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1BD9DF-238D-033C-7C67-D81AF52FA409}"/>
                </a:ext>
              </a:extLst>
            </p:cNvPr>
            <p:cNvSpPr txBox="1"/>
            <p:nvPr/>
          </p:nvSpPr>
          <p:spPr>
            <a:xfrm>
              <a:off x="8947710" y="4842227"/>
              <a:ext cx="820429" cy="408623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Plants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2FAE2B-275F-AD04-7435-B299F3E35726}"/>
                </a:ext>
              </a:extLst>
            </p:cNvPr>
            <p:cNvSpPr txBox="1"/>
            <p:nvPr/>
          </p:nvSpPr>
          <p:spPr>
            <a:xfrm>
              <a:off x="7563443" y="5427363"/>
              <a:ext cx="848997" cy="408623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Beads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E9203B-99B5-735E-CAC7-D11A8844F9C8}"/>
                </a:ext>
              </a:extLst>
            </p:cNvPr>
            <p:cNvSpPr txBox="1"/>
            <p:nvPr/>
          </p:nvSpPr>
          <p:spPr>
            <a:xfrm>
              <a:off x="8708919" y="5427363"/>
              <a:ext cx="796902" cy="408623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Shells 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5D6693-9B93-3A4D-45D4-EDD3620A028F}"/>
              </a:ext>
            </a:extLst>
          </p:cNvPr>
          <p:cNvSpPr txBox="1"/>
          <p:nvPr/>
        </p:nvSpPr>
        <p:spPr>
          <a:xfrm>
            <a:off x="7005091" y="5557628"/>
            <a:ext cx="410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Though C72 was obtained from TU-54, perhaps there were </a:t>
            </a:r>
            <a:r>
              <a:rPr lang="en-GB" sz="1600" b="1" dirty="0"/>
              <a:t>settlements for domestication </a:t>
            </a:r>
            <a:r>
              <a:rPr lang="en-GB" sz="1600" dirty="0"/>
              <a:t>before </a:t>
            </a:r>
            <a:r>
              <a:rPr lang="en-GB" sz="1600" b="1" dirty="0"/>
              <a:t>transportation to sacrifice</a:t>
            </a:r>
          </a:p>
        </p:txBody>
      </p:sp>
    </p:spTree>
    <p:extLst>
      <p:ext uri="{BB962C8B-B14F-4D97-AF65-F5344CB8AC3E}">
        <p14:creationId xmlns:p14="http://schemas.microsoft.com/office/powerpoint/2010/main" val="312680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5178-AC3E-3F84-CA50-576BAAE7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Damaged modern samples</a:t>
            </a:r>
            <a:br>
              <a:rPr lang="en-GB" dirty="0"/>
            </a:br>
            <a:endParaRPr lang="en-GB" dirty="0"/>
          </a:p>
        </p:txBody>
      </p:sp>
      <p:pic>
        <p:nvPicPr>
          <p:cNvPr id="6" name="Content Placeholder 5" descr="A picture containing screenshot, green, line&#10;&#10;Description automatically generated">
            <a:extLst>
              <a:ext uri="{FF2B5EF4-FFF2-40B4-BE49-F238E27FC236}">
                <a16:creationId xmlns:a16="http://schemas.microsoft.com/office/drawing/2014/main" id="{4555D3D0-F232-84F1-1492-479428626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000" y="1890876"/>
            <a:ext cx="5580000" cy="1116000"/>
          </a:xfrm>
        </p:spPr>
      </p:pic>
      <p:pic>
        <p:nvPicPr>
          <p:cNvPr id="9" name="Picture 8" descr="A picture containing screenshot, line&#10;&#10;Description automatically generated">
            <a:extLst>
              <a:ext uri="{FF2B5EF4-FFF2-40B4-BE49-F238E27FC236}">
                <a16:creationId xmlns:a16="http://schemas.microsoft.com/office/drawing/2014/main" id="{35C8F307-4963-E232-3FBF-1965E9EBB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17" y="5137932"/>
            <a:ext cx="5580000" cy="1116000"/>
          </a:xfrm>
          <a:prstGeom prst="rect">
            <a:avLst/>
          </a:prstGeom>
        </p:spPr>
      </p:pic>
      <p:pic>
        <p:nvPicPr>
          <p:cNvPr id="12" name="Picture 11" descr="A picture containing screenshot, line&#10;&#10;Description automatically generated">
            <a:extLst>
              <a:ext uri="{FF2B5EF4-FFF2-40B4-BE49-F238E27FC236}">
                <a16:creationId xmlns:a16="http://schemas.microsoft.com/office/drawing/2014/main" id="{C0B5CEC6-F6B2-523C-AF45-1BBF09428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985" y="5137932"/>
            <a:ext cx="5580000" cy="1116000"/>
          </a:xfrm>
          <a:prstGeom prst="rect">
            <a:avLst/>
          </a:prstGeom>
        </p:spPr>
      </p:pic>
      <p:pic>
        <p:nvPicPr>
          <p:cNvPr id="14" name="Picture 13" descr="A picture containing screenshot, line, space&#10;&#10;Description automatically generated">
            <a:extLst>
              <a:ext uri="{FF2B5EF4-FFF2-40B4-BE49-F238E27FC236}">
                <a16:creationId xmlns:a16="http://schemas.microsoft.com/office/drawing/2014/main" id="{C4EA3C1D-6495-9502-F5BD-5AF8A9D97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985" y="3514404"/>
            <a:ext cx="5580000" cy="1116000"/>
          </a:xfrm>
          <a:prstGeom prst="rect">
            <a:avLst/>
          </a:prstGeom>
        </p:spPr>
      </p:pic>
      <p:pic>
        <p:nvPicPr>
          <p:cNvPr id="16" name="Picture 1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1F16C0E-71C8-C0BF-E9E9-098563AFA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15" y="3514404"/>
            <a:ext cx="5580000" cy="111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EE7249-7231-AF3D-8401-38170DFB0800}"/>
              </a:ext>
            </a:extLst>
          </p:cNvPr>
          <p:cNvSpPr txBox="1"/>
          <p:nvPr/>
        </p:nvSpPr>
        <p:spPr>
          <a:xfrm>
            <a:off x="5626464" y="1583099"/>
            <a:ext cx="69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Vicuña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EE2A7-13AF-28BE-9422-0AEB7F09E8FA}"/>
              </a:ext>
            </a:extLst>
          </p:cNvPr>
          <p:cNvSpPr txBox="1"/>
          <p:nvPr/>
        </p:nvSpPr>
        <p:spPr>
          <a:xfrm>
            <a:off x="5472510" y="3160764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Cacsilensis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BBB5A4-319C-49D8-C67F-54B817EE02CA}"/>
              </a:ext>
            </a:extLst>
          </p:cNvPr>
          <p:cNvSpPr txBox="1"/>
          <p:nvPr/>
        </p:nvSpPr>
        <p:spPr>
          <a:xfrm>
            <a:off x="5549453" y="4784292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Guanaco</a:t>
            </a:r>
          </a:p>
        </p:txBody>
      </p:sp>
    </p:spTree>
    <p:extLst>
      <p:ext uri="{BB962C8B-B14F-4D97-AF65-F5344CB8AC3E}">
        <p14:creationId xmlns:p14="http://schemas.microsoft.com/office/powerpoint/2010/main" val="1669434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5178-AC3E-3F84-CA50-576BAAE7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llama</a:t>
            </a:r>
            <a:br>
              <a:rPr lang="en-GB" dirty="0"/>
            </a:br>
            <a:endParaRPr lang="en-GB" dirty="0"/>
          </a:p>
        </p:txBody>
      </p:sp>
      <p:pic>
        <p:nvPicPr>
          <p:cNvPr id="6" name="Content Placeholder 5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96AF21EA-EE82-1310-09BE-4F516C7C1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808" y="1890876"/>
            <a:ext cx="10836000" cy="2167200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E30201E-6C26-8100-BC68-B87AA9824681}"/>
              </a:ext>
            </a:extLst>
          </p:cNvPr>
          <p:cNvGrpSpPr/>
          <p:nvPr/>
        </p:nvGrpSpPr>
        <p:grpSpPr>
          <a:xfrm>
            <a:off x="637409" y="1968964"/>
            <a:ext cx="3133657" cy="3217095"/>
            <a:chOff x="637409" y="1968964"/>
            <a:chExt cx="3133657" cy="32170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D817F0-A74E-428A-2F8D-A3E2F1771606}"/>
                </a:ext>
              </a:extLst>
            </p:cNvPr>
            <p:cNvSpPr/>
            <p:nvPr/>
          </p:nvSpPr>
          <p:spPr>
            <a:xfrm>
              <a:off x="2189220" y="2890038"/>
              <a:ext cx="1581846" cy="48056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E4C741-1B98-BFCA-5945-1623A89DF838}"/>
                </a:ext>
              </a:extLst>
            </p:cNvPr>
            <p:cNvSpPr/>
            <p:nvPr/>
          </p:nvSpPr>
          <p:spPr>
            <a:xfrm>
              <a:off x="1808777" y="1968964"/>
              <a:ext cx="173535" cy="2736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3919D5F-FEC3-7EB5-C25D-092C5374288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1888870" y="2242616"/>
              <a:ext cx="6675" cy="21672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1AFF69-CB99-4C3D-2030-68A0D0799C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870" y="3370599"/>
              <a:ext cx="1090161" cy="10392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B7AD18-24E8-0902-E01B-17DE0C754085}"/>
                </a:ext>
              </a:extLst>
            </p:cNvPr>
            <p:cNvSpPr txBox="1"/>
            <p:nvPr/>
          </p:nvSpPr>
          <p:spPr>
            <a:xfrm>
              <a:off x="637409" y="4601284"/>
              <a:ext cx="25162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Uncertainty caused by higher allele frequencies</a:t>
              </a: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658EACC0-07A9-8699-38C8-3EE2A1BB9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7292"/>
              </p:ext>
            </p:extLst>
          </p:nvPr>
        </p:nvGraphicFramePr>
        <p:xfrm>
          <a:off x="3459796" y="4514346"/>
          <a:ext cx="2636204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56018">
                  <a:extLst>
                    <a:ext uri="{9D8B030D-6E8A-4147-A177-3AD203B41FA5}">
                      <a16:colId xmlns:a16="http://schemas.microsoft.com/office/drawing/2014/main" val="2604105546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3188530469"/>
                    </a:ext>
                  </a:extLst>
                </a:gridCol>
                <a:gridCol w="740093">
                  <a:extLst>
                    <a:ext uri="{9D8B030D-6E8A-4147-A177-3AD203B41FA5}">
                      <a16:colId xmlns:a16="http://schemas.microsoft.com/office/drawing/2014/main" val="1331283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Allele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Allele 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94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GUA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67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CAC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4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Ancient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3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Modern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63274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BE8C926-23EA-ABE4-4BFF-11B966BD8108}"/>
              </a:ext>
            </a:extLst>
          </p:cNvPr>
          <p:cNvSpPr txBox="1"/>
          <p:nvPr/>
        </p:nvSpPr>
        <p:spPr>
          <a:xfrm>
            <a:off x="3924862" y="4145014"/>
            <a:ext cx="189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Allele frequencies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DBA34A-3BF5-F6E2-1C10-298B5CFB4D38}"/>
              </a:ext>
            </a:extLst>
          </p:cNvPr>
          <p:cNvGrpSpPr/>
          <p:nvPr/>
        </p:nvGrpSpPr>
        <p:grpSpPr>
          <a:xfrm>
            <a:off x="6300683" y="5646210"/>
            <a:ext cx="3079759" cy="663521"/>
            <a:chOff x="6300683" y="5646210"/>
            <a:chExt cx="3079759" cy="663521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C85E2745-6E15-8809-5CDD-E3CCD870947A}"/>
                </a:ext>
              </a:extLst>
            </p:cNvPr>
            <p:cNvSpPr/>
            <p:nvPr/>
          </p:nvSpPr>
          <p:spPr>
            <a:xfrm>
              <a:off x="6300683" y="5720006"/>
              <a:ext cx="1141332" cy="16018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6B79384C-2B59-BD6A-4DFD-BB086BA3232C}"/>
                </a:ext>
              </a:extLst>
            </p:cNvPr>
            <p:cNvSpPr/>
            <p:nvPr/>
          </p:nvSpPr>
          <p:spPr>
            <a:xfrm>
              <a:off x="6300683" y="6075750"/>
              <a:ext cx="1141332" cy="16018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929114-C493-B042-1A8D-E79983ECF6C4}"/>
                </a:ext>
              </a:extLst>
            </p:cNvPr>
            <p:cNvSpPr txBox="1"/>
            <p:nvPr/>
          </p:nvSpPr>
          <p:spPr>
            <a:xfrm>
              <a:off x="7536539" y="5646210"/>
              <a:ext cx="18439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High probably of GUA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25ECC7-57FE-A28D-95ED-AB8F98A880F1}"/>
                </a:ext>
              </a:extLst>
            </p:cNvPr>
            <p:cNvSpPr txBox="1"/>
            <p:nvPr/>
          </p:nvSpPr>
          <p:spPr>
            <a:xfrm>
              <a:off x="7536539" y="6001954"/>
              <a:ext cx="1600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Greater uncertainty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E98043-DFE9-0D5A-0820-72237AAE8A5B}"/>
              </a:ext>
            </a:extLst>
          </p:cNvPr>
          <p:cNvSpPr txBox="1"/>
          <p:nvPr/>
        </p:nvSpPr>
        <p:spPr>
          <a:xfrm>
            <a:off x="6976790" y="4145014"/>
            <a:ext cx="4023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/>
              <a:t>Admixfrog</a:t>
            </a:r>
            <a:r>
              <a:rPr lang="en-GB" sz="1600" b="1" dirty="0"/>
              <a:t> </a:t>
            </a:r>
            <a:r>
              <a:rPr lang="en-GB" sz="1600" dirty="0"/>
              <a:t>(the admixture tool we used) is more suited towards low coverage data than </a:t>
            </a:r>
            <a:r>
              <a:rPr lang="en-GB" sz="1600" b="1" dirty="0"/>
              <a:t>ADMIXTURE </a:t>
            </a:r>
            <a:r>
              <a:rPr lang="en-GB" sz="1600" dirty="0"/>
              <a:t>– better to trust Fan et. al, 2020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91922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47317F-C87A-4D9C-A72E-89C67FDA2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3B6F6-137D-E085-EE0A-EE2D233A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027034"/>
            <a:ext cx="7166927" cy="3703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Concluding remarks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3C5F-7AA1-409B-BD18-44E928CE3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031846"/>
            <a:ext cx="7223760" cy="1116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FF31F9-8C96-4D43-9B36-20F6B6FE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7694" y="0"/>
            <a:ext cx="430430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252CC1-04C4-47A3-AFEA-5022A689C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5031846"/>
            <a:ext cx="3546077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6292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E720ECF7-DD66-2850-B1C4-7220F2FFF609}"/>
              </a:ext>
            </a:extLst>
          </p:cNvPr>
          <p:cNvSpPr/>
          <p:nvPr/>
        </p:nvSpPr>
        <p:spPr>
          <a:xfrm>
            <a:off x="4478215" y="837423"/>
            <a:ext cx="3235569" cy="32355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D462A-74AE-0644-717E-9499C9C1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817" y="1860847"/>
            <a:ext cx="2824362" cy="118872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Ancient </a:t>
            </a:r>
            <a:r>
              <a:rPr lang="en-GB" i="1" dirty="0">
                <a:solidFill>
                  <a:schemeClr val="bg1"/>
                </a:solidFill>
              </a:rPr>
              <a:t>lama</a:t>
            </a:r>
            <a:r>
              <a:rPr lang="en-GB" dirty="0">
                <a:solidFill>
                  <a:schemeClr val="bg1"/>
                </a:solidFill>
              </a:rPr>
              <a:t>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populations theories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E1A9837-6C12-4E32-3963-6A150693EFF0}"/>
              </a:ext>
            </a:extLst>
          </p:cNvPr>
          <p:cNvSpPr/>
          <p:nvPr/>
        </p:nvSpPr>
        <p:spPr>
          <a:xfrm>
            <a:off x="1660109" y="4848878"/>
            <a:ext cx="2289465" cy="83850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Multiple domestication sites?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733C7C-9A77-EC0F-F66D-21C57B04DEFF}"/>
              </a:ext>
            </a:extLst>
          </p:cNvPr>
          <p:cNvSpPr/>
          <p:nvPr/>
        </p:nvSpPr>
        <p:spPr>
          <a:xfrm>
            <a:off x="8166102" y="4818690"/>
            <a:ext cx="2289465" cy="86868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Llama domesticated from cacsilensis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218220-CF71-1BE5-0D22-171E540C5369}"/>
              </a:ext>
            </a:extLst>
          </p:cNvPr>
          <p:cNvSpPr/>
          <p:nvPr/>
        </p:nvSpPr>
        <p:spPr>
          <a:xfrm>
            <a:off x="4951266" y="4818690"/>
            <a:ext cx="2289465" cy="11584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Hybridization between guanacos and cacsilenses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2CE58D6-3E88-5091-0FA2-7F940F328EBE}"/>
              </a:ext>
            </a:extLst>
          </p:cNvPr>
          <p:cNvCxnSpPr>
            <a:cxnSpLocks/>
            <a:stCxn id="12" idx="3"/>
            <a:endCxn id="3" idx="0"/>
          </p:cNvCxnSpPr>
          <p:nvPr/>
        </p:nvCxnSpPr>
        <p:spPr>
          <a:xfrm flipH="1">
            <a:off x="2804842" y="3599154"/>
            <a:ext cx="2147211" cy="1249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B3808D-1093-A735-9455-5467B26ABEF0}"/>
              </a:ext>
            </a:extLst>
          </p:cNvPr>
          <p:cNvCxnSpPr>
            <a:cxnSpLocks/>
            <a:stCxn id="12" idx="4"/>
            <a:endCxn id="5" idx="0"/>
          </p:cNvCxnSpPr>
          <p:nvPr/>
        </p:nvCxnSpPr>
        <p:spPr>
          <a:xfrm flipH="1">
            <a:off x="6095999" y="4072992"/>
            <a:ext cx="1" cy="745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9935362-AD84-CF96-172E-AFB2BEADB136}"/>
              </a:ext>
            </a:extLst>
          </p:cNvPr>
          <p:cNvCxnSpPr>
            <a:cxnSpLocks/>
            <a:stCxn id="12" idx="5"/>
            <a:endCxn id="4" idx="0"/>
          </p:cNvCxnSpPr>
          <p:nvPr/>
        </p:nvCxnSpPr>
        <p:spPr>
          <a:xfrm>
            <a:off x="7239946" y="3599154"/>
            <a:ext cx="2070889" cy="121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298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77C94E0-D1C2-8994-E7E1-ABBD6B950381}"/>
              </a:ext>
            </a:extLst>
          </p:cNvPr>
          <p:cNvGrpSpPr/>
          <p:nvPr/>
        </p:nvGrpSpPr>
        <p:grpSpPr>
          <a:xfrm>
            <a:off x="2959702" y="4146453"/>
            <a:ext cx="8703486" cy="2551836"/>
            <a:chOff x="2959702" y="4146453"/>
            <a:chExt cx="8703486" cy="255183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A430C22-D578-31AD-064D-17A4B7DB88F9}"/>
                </a:ext>
              </a:extLst>
            </p:cNvPr>
            <p:cNvGrpSpPr/>
            <p:nvPr/>
          </p:nvGrpSpPr>
          <p:grpSpPr>
            <a:xfrm>
              <a:off x="2959702" y="4146453"/>
              <a:ext cx="6410170" cy="2284370"/>
              <a:chOff x="2959702" y="4146453"/>
              <a:chExt cx="6410170" cy="228437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522D89-AB47-6B71-77AF-E69DB58A5540}"/>
                  </a:ext>
                </a:extLst>
              </p:cNvPr>
              <p:cNvSpPr txBox="1"/>
              <p:nvPr/>
            </p:nvSpPr>
            <p:spPr>
              <a:xfrm>
                <a:off x="4217281" y="4146453"/>
                <a:ext cx="38228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Simple answer: </a:t>
                </a:r>
                <a:r>
                  <a:rPr lang="en-GB" b="1" dirty="0"/>
                  <a:t>more</a:t>
                </a:r>
                <a:r>
                  <a:rPr lang="en-GB" dirty="0"/>
                  <a:t> samples needed!*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8F5105-0FF1-99BE-A703-61A82D90680F}"/>
                  </a:ext>
                </a:extLst>
              </p:cNvPr>
              <p:cNvSpPr txBox="1"/>
              <p:nvPr/>
            </p:nvSpPr>
            <p:spPr>
              <a:xfrm>
                <a:off x="2959702" y="4728897"/>
                <a:ext cx="2684650" cy="10215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Unable to make any conclusions about alpaca ancestry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00D83E-55AA-E14C-A174-DCADB784A75A}"/>
                  </a:ext>
                </a:extLst>
              </p:cNvPr>
              <p:cNvSpPr txBox="1"/>
              <p:nvPr/>
            </p:nvSpPr>
            <p:spPr>
              <a:xfrm>
                <a:off x="6547649" y="4728897"/>
                <a:ext cx="2822223" cy="10215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Only one sample for the proposed extinct domesticate population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37CB02-4057-3338-3564-57EF7CB809DB}"/>
                  </a:ext>
                </a:extLst>
              </p:cNvPr>
              <p:cNvSpPr txBox="1"/>
              <p:nvPr/>
            </p:nvSpPr>
            <p:spPr>
              <a:xfrm>
                <a:off x="3476726" y="6022200"/>
                <a:ext cx="5236818" cy="40862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Removed 65% of ancient samples due to low coverage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8C51F5-4670-F220-CB29-B6CB5D7F92E7}"/>
                </a:ext>
              </a:extLst>
            </p:cNvPr>
            <p:cNvSpPr txBox="1"/>
            <p:nvPr/>
          </p:nvSpPr>
          <p:spPr>
            <a:xfrm>
              <a:off x="10018263" y="6359735"/>
              <a:ext cx="1644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/>
                <a:t>*or hope the Hadron Collider becomes a functional time machine 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C89BB8A-4DE7-431A-C393-8634D33D2D1C}"/>
              </a:ext>
            </a:extLst>
          </p:cNvPr>
          <p:cNvSpPr txBox="1"/>
          <p:nvPr/>
        </p:nvSpPr>
        <p:spPr>
          <a:xfrm>
            <a:off x="1351275" y="2137129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Impact of ancient DNA damage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97C189-E65C-9266-C643-E8391345F228}"/>
              </a:ext>
            </a:extLst>
          </p:cNvPr>
          <p:cNvSpPr txBox="1"/>
          <p:nvPr/>
        </p:nvSpPr>
        <p:spPr>
          <a:xfrm>
            <a:off x="5003800" y="2137128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Phylogeny from mtDNA vs nDNA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87E98-CE7D-EC35-8D47-51ABFD1707E7}"/>
              </a:ext>
            </a:extLst>
          </p:cNvPr>
          <p:cNvSpPr txBox="1"/>
          <p:nvPr/>
        </p:nvSpPr>
        <p:spPr>
          <a:xfrm>
            <a:off x="8656326" y="2137129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Modern sample relationships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7D797-EA25-7D99-B69F-BC0161492CF2}"/>
              </a:ext>
            </a:extLst>
          </p:cNvPr>
          <p:cNvSpPr txBox="1"/>
          <p:nvPr/>
        </p:nvSpPr>
        <p:spPr>
          <a:xfrm>
            <a:off x="1239512" y="2854138"/>
            <a:ext cx="2407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Can avoid erroneous results from relatively high coverage samples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7D92DE-3C11-7F8C-95F4-171E078549F2}"/>
              </a:ext>
            </a:extLst>
          </p:cNvPr>
          <p:cNvSpPr txBox="1"/>
          <p:nvPr/>
        </p:nvSpPr>
        <p:spPr>
          <a:xfrm>
            <a:off x="4891173" y="2854138"/>
            <a:ext cx="2407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Topology majorly impacted by gene flow and permutation of parental mating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029F3A-067D-E6BE-7B62-FF5D6C420D22}"/>
              </a:ext>
            </a:extLst>
          </p:cNvPr>
          <p:cNvSpPr txBox="1"/>
          <p:nvPr/>
        </p:nvSpPr>
        <p:spPr>
          <a:xfrm>
            <a:off x="8544563" y="2866976"/>
            <a:ext cx="240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Further suggestion of modern domesticate introgression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8CB2E-D922-CDE0-10FC-3173EF61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comments and limitations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7BBD6F-8EA6-3F50-6C4C-1ACC73ECB1E6}"/>
              </a:ext>
            </a:extLst>
          </p:cNvPr>
          <p:cNvGrpSpPr/>
          <p:nvPr/>
        </p:nvGrpSpPr>
        <p:grpSpPr>
          <a:xfrm>
            <a:off x="12087056" y="1952626"/>
            <a:ext cx="3593930" cy="2257425"/>
            <a:chOff x="12087056" y="1952626"/>
            <a:chExt cx="3593930" cy="2257425"/>
          </a:xfrm>
        </p:grpSpPr>
        <p:pic>
          <p:nvPicPr>
            <p:cNvPr id="4" name="Picture 3" descr="A picture containing mammal, livestock, animal figure, llama&#10;&#10;Description automatically generated">
              <a:extLst>
                <a:ext uri="{FF2B5EF4-FFF2-40B4-BE49-F238E27FC236}">
                  <a16:creationId xmlns:a16="http://schemas.microsoft.com/office/drawing/2014/main" id="{C27FB6CC-C562-3076-71C8-FDC347775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2087056" y="2647950"/>
              <a:ext cx="1612901" cy="1562100"/>
            </a:xfrm>
            <a:prstGeom prst="rect">
              <a:avLst/>
            </a:prstGeom>
          </p:spPr>
        </p:pic>
        <p:pic>
          <p:nvPicPr>
            <p:cNvPr id="1026" name="Picture 2" descr="Rope Transparent PNG Pictures - Free Icons and PNG Backgrounds">
              <a:extLst>
                <a:ext uri="{FF2B5EF4-FFF2-40B4-BE49-F238E27FC236}">
                  <a16:creationId xmlns:a16="http://schemas.microsoft.com/office/drawing/2014/main" id="{463B9B10-AD75-255A-6523-B0790A3AD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2997401" y="1526466"/>
              <a:ext cx="2257425" cy="3109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73F2F8D-2CA6-94C0-8A38-1C2CFD6CC088}"/>
              </a:ext>
            </a:extLst>
          </p:cNvPr>
          <p:cNvGrpSpPr/>
          <p:nvPr/>
        </p:nvGrpSpPr>
        <p:grpSpPr>
          <a:xfrm>
            <a:off x="15680986" y="0"/>
            <a:ext cx="12378520" cy="7601803"/>
            <a:chOff x="15680986" y="0"/>
            <a:chExt cx="12378520" cy="760180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8EE50F-64B6-7331-B08B-1D7763A93283}"/>
                </a:ext>
              </a:extLst>
            </p:cNvPr>
            <p:cNvSpPr/>
            <p:nvPr/>
          </p:nvSpPr>
          <p:spPr>
            <a:xfrm>
              <a:off x="15680986" y="0"/>
              <a:ext cx="12378520" cy="7601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7479AE8-0DBD-EB70-61B8-2FA2C5B78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7208" y="702156"/>
              <a:ext cx="6094800" cy="609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7733CD2-9434-3F67-C3D7-977AE2F1CFC2}"/>
                </a:ext>
              </a:extLst>
            </p:cNvPr>
            <p:cNvCxnSpPr/>
            <p:nvPr/>
          </p:nvCxnSpPr>
          <p:spPr>
            <a:xfrm>
              <a:off x="22512026" y="1508511"/>
              <a:ext cx="1692323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2AF44A-03DB-396B-4AB7-55A48509A7ED}"/>
                </a:ext>
              </a:extLst>
            </p:cNvPr>
            <p:cNvSpPr txBox="1"/>
            <p:nvPr/>
          </p:nvSpPr>
          <p:spPr>
            <a:xfrm>
              <a:off x="22032330" y="1767797"/>
              <a:ext cx="234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omic Sans MS" panose="030F0902030302020204" pitchFamily="66" charset="0"/>
                  <a:cs typeface="Apple Chancery" panose="03020702040506060504" pitchFamily="66" charset="-79"/>
                </a:rPr>
                <a:t>mitochondrial DNA</a:t>
              </a: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CA2D9F51-D058-39E2-3B8D-2C0DB5B69ACB}"/>
                </a:ext>
              </a:extLst>
            </p:cNvPr>
            <p:cNvSpPr txBox="1">
              <a:spLocks/>
            </p:cNvSpPr>
            <p:nvPr/>
          </p:nvSpPr>
          <p:spPr>
            <a:xfrm>
              <a:off x="16165171" y="816134"/>
              <a:ext cx="4384318" cy="118872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GB" dirty="0"/>
                <a:t>You’ve been a lovely audience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962B32-7B3F-C10D-3D3C-5A77D46431ED}"/>
                </a:ext>
              </a:extLst>
            </p:cNvPr>
            <p:cNvSpPr txBox="1"/>
            <p:nvPr/>
          </p:nvSpPr>
          <p:spPr>
            <a:xfrm>
              <a:off x="16256948" y="2700250"/>
              <a:ext cx="31097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Acknowledgements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BB2373-24D9-BBBB-0B8C-CEA839CC844A}"/>
                </a:ext>
              </a:extLst>
            </p:cNvPr>
            <p:cNvSpPr txBox="1"/>
            <p:nvPr/>
          </p:nvSpPr>
          <p:spPr>
            <a:xfrm>
              <a:off x="16233759" y="3223470"/>
              <a:ext cx="38174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Asst. Prof. Michael Vincent Westbury</a:t>
              </a:r>
            </a:p>
            <a:p>
              <a:r>
                <a:rPr lang="en-GB" dirty="0"/>
                <a:t>Lorenzen Lab</a:t>
              </a:r>
            </a:p>
            <a:p>
              <a:r>
                <a:rPr lang="en-GB" dirty="0"/>
                <a:t>Center for Health Data Science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996C09-5D8B-0450-40B9-8995C9A5BC62}"/>
                </a:ext>
              </a:extLst>
            </p:cNvPr>
            <p:cNvSpPr txBox="1"/>
            <p:nvPr/>
          </p:nvSpPr>
          <p:spPr>
            <a:xfrm>
              <a:off x="16256948" y="4953221"/>
              <a:ext cx="3109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Edwardian Script ITC" panose="030303020407070D0804" pitchFamily="66" charset="77"/>
                  <a:ea typeface="STXingkai" panose="02010800040101010101" pitchFamily="2" charset="-122"/>
                  <a:cs typeface="Apple Chancery" panose="03020702040506060504" pitchFamily="66" charset="-79"/>
                </a:rPr>
                <a:t>In memoriam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BC9C0A-B07F-C91F-805C-8077477FE5ED}"/>
                </a:ext>
              </a:extLst>
            </p:cNvPr>
            <p:cNvSpPr txBox="1"/>
            <p:nvPr/>
          </p:nvSpPr>
          <p:spPr>
            <a:xfrm>
              <a:off x="16256948" y="5537996"/>
              <a:ext cx="3817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All the brave camelids who were sacrificed to keep the Gods happy</a:t>
              </a:r>
            </a:p>
          </p:txBody>
        </p:sp>
      </p:grpSp>
      <p:pic>
        <p:nvPicPr>
          <p:cNvPr id="22" name="horsegallopbyonhar-pe025401_q3LwoCNv.mp3">
            <a:hlinkClick r:id="" action="ppaction://media"/>
            <a:extLst>
              <a:ext uri="{FF2B5EF4-FFF2-40B4-BE49-F238E27FC236}">
                <a16:creationId xmlns:a16="http://schemas.microsoft.com/office/drawing/2014/main" id="{C3E1B1AB-0317-0069-530C-99E2BCC96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9380" y="-21743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1.29609 0.00138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05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1.29375 -0.0078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688" y="-3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47317F-C87A-4D9C-A72E-89C67FDA2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44BE9-D084-20A5-D309-A7047FBE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027034"/>
            <a:ext cx="7166927" cy="3703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Previous research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3C5F-7AA1-409B-BD18-44E928CE3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031846"/>
            <a:ext cx="7223760" cy="1116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FF31F9-8C96-4D43-9B36-20F6B6FE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7694" y="0"/>
            <a:ext cx="430430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252CC1-04C4-47A3-AFEA-5022A689C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5031846"/>
            <a:ext cx="3546077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122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766F-F2C0-291F-9E90-395C5109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Also I work in the sandbox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7631F-1277-E0F1-C68A-34D101DF7751}"/>
              </a:ext>
            </a:extLst>
          </p:cNvPr>
          <p:cNvSpPr txBox="1"/>
          <p:nvPr/>
        </p:nvSpPr>
        <p:spPr>
          <a:xfrm>
            <a:off x="1146376" y="2365438"/>
            <a:ext cx="989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Some tidying up before I leave in two weeks (pause for tears* from colleagues)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2164F-8C14-161D-39C5-107711A1198C}"/>
              </a:ext>
            </a:extLst>
          </p:cNvPr>
          <p:cNvSpPr txBox="1"/>
          <p:nvPr/>
        </p:nvSpPr>
        <p:spPr>
          <a:xfrm>
            <a:off x="10186988" y="6155844"/>
            <a:ext cx="82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*of joy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0B780-B5D6-533E-9A39-AA90471927C5}"/>
              </a:ext>
            </a:extLst>
          </p:cNvPr>
          <p:cNvSpPr txBox="1"/>
          <p:nvPr/>
        </p:nvSpPr>
        <p:spPr>
          <a:xfrm>
            <a:off x="1024104" y="3768989"/>
            <a:ext cx="4362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Updating GWAS webpage to match template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51099-A106-41D3-6A7D-F7E682628846}"/>
              </a:ext>
            </a:extLst>
          </p:cNvPr>
          <p:cNvSpPr txBox="1"/>
          <p:nvPr/>
        </p:nvSpPr>
        <p:spPr>
          <a:xfrm>
            <a:off x="6078773" y="3768990"/>
            <a:ext cx="553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Make amendments to synthetic data generation workflow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D0883D9-52F9-A003-AD8B-0B6CFF2F4322}"/>
              </a:ext>
            </a:extLst>
          </p:cNvPr>
          <p:cNvSpPr/>
          <p:nvPr/>
        </p:nvSpPr>
        <p:spPr>
          <a:xfrm>
            <a:off x="2571750" y="2827103"/>
            <a:ext cx="200025" cy="9418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E42D7BF-6A1F-12EF-79A7-81F516D2D639}"/>
              </a:ext>
            </a:extLst>
          </p:cNvPr>
          <p:cNvSpPr/>
          <p:nvPr/>
        </p:nvSpPr>
        <p:spPr>
          <a:xfrm rot="17142928">
            <a:off x="4623149" y="1564616"/>
            <a:ext cx="138703" cy="36460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7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83FE-61CD-EE83-24B7-7D85B668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Synthetic data – privacy metrics</a:t>
            </a:r>
          </a:p>
        </p:txBody>
      </p:sp>
      <p:pic>
        <p:nvPicPr>
          <p:cNvPr id="1026" name="Picture 2" descr="Putting square block in round hole Blank Template - Imgflip">
            <a:extLst>
              <a:ext uri="{FF2B5EF4-FFF2-40B4-BE49-F238E27FC236}">
                <a16:creationId xmlns:a16="http://schemas.microsoft.com/office/drawing/2014/main" id="{CC5E8375-BA31-F41B-3552-7ED0E61149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1" y="2660928"/>
            <a:ext cx="6096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D76F20-C867-6513-9DCB-174298D30B41}"/>
              </a:ext>
            </a:extLst>
          </p:cNvPr>
          <p:cNvSpPr txBox="1"/>
          <p:nvPr/>
        </p:nvSpPr>
        <p:spPr>
          <a:xfrm>
            <a:off x="4849091" y="2875846"/>
            <a:ext cx="18248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/>
              <a:t>CSS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0FDA3-7307-2F7A-C684-CB38D6AF513C}"/>
              </a:ext>
            </a:extLst>
          </p:cNvPr>
          <p:cNvSpPr txBox="1"/>
          <p:nvPr/>
        </p:nvSpPr>
        <p:spPr>
          <a:xfrm>
            <a:off x="7897091" y="4060028"/>
            <a:ext cx="26719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300" dirty="0"/>
              <a:t>EHR Benchmark hard-coded metrics</a:t>
            </a:r>
          </a:p>
        </p:txBody>
      </p:sp>
    </p:spTree>
    <p:extLst>
      <p:ext uri="{BB962C8B-B14F-4D97-AF65-F5344CB8AC3E}">
        <p14:creationId xmlns:p14="http://schemas.microsoft.com/office/powerpoint/2010/main" val="14991013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19BD-091B-F5E9-F558-77D2E58D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Synthetic data – privacy metrics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DFE262-4A28-1A95-CB3A-28A772F6052C}"/>
              </a:ext>
            </a:extLst>
          </p:cNvPr>
          <p:cNvGrpSpPr/>
          <p:nvPr/>
        </p:nvGrpSpPr>
        <p:grpSpPr>
          <a:xfrm>
            <a:off x="665226" y="2410691"/>
            <a:ext cx="4271426" cy="1423165"/>
            <a:chOff x="665226" y="2410691"/>
            <a:chExt cx="4271426" cy="14231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2FAB7E0-DAB7-FC53-01BA-FC0F406DFE45}"/>
                </a:ext>
              </a:extLst>
            </p:cNvPr>
            <p:cNvSpPr/>
            <p:nvPr/>
          </p:nvSpPr>
          <p:spPr>
            <a:xfrm>
              <a:off x="1068779" y="2410691"/>
              <a:ext cx="3408217" cy="67689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Nearest neighbour adversarial accuracy (NNAA) risk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84949D-3D6A-DD6C-A3AA-33880CD255C5}"/>
                </a:ext>
              </a:extLst>
            </p:cNvPr>
            <p:cNvSpPr txBox="1"/>
            <p:nvPr/>
          </p:nvSpPr>
          <p:spPr>
            <a:xfrm>
              <a:off x="665226" y="3464524"/>
              <a:ext cx="4271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Aim</a:t>
              </a:r>
              <a:r>
                <a:rPr lang="en-GB" dirty="0"/>
                <a:t>: Test for overfitting from the training 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A17C9A-0630-7272-FECA-C55269DA6BAA}"/>
              </a:ext>
            </a:extLst>
          </p:cNvPr>
          <p:cNvSpPr txBox="1"/>
          <p:nvPr/>
        </p:nvSpPr>
        <p:spPr>
          <a:xfrm>
            <a:off x="598180" y="4320794"/>
            <a:ext cx="427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Problem</a:t>
            </a:r>
            <a:r>
              <a:rPr lang="en-GB" dirty="0"/>
              <a:t>: Very poor results for the Gaussian Copula and ‘Fast ML’ methods – might be better for GANS, from the results of the paper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FD0B956-3EF6-ECF3-50D5-CC2B1CF07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018409"/>
              </p:ext>
            </p:extLst>
          </p:nvPr>
        </p:nvGraphicFramePr>
        <p:xfrm>
          <a:off x="6745595" y="1890876"/>
          <a:ext cx="136004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043">
                  <a:extLst>
                    <a:ext uri="{9D8B030D-6E8A-4147-A177-3AD203B41FA5}">
                      <a16:colId xmlns:a16="http://schemas.microsoft.com/office/drawing/2014/main" val="4086315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Training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55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504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9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7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14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21747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F6EBDB-466E-2517-58C7-107C799F7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604135"/>
              </p:ext>
            </p:extLst>
          </p:nvPr>
        </p:nvGraphicFramePr>
        <p:xfrm>
          <a:off x="9724642" y="1890876"/>
          <a:ext cx="156914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141">
                  <a:extLst>
                    <a:ext uri="{9D8B030D-6E8A-4147-A177-3AD203B41FA5}">
                      <a16:colId xmlns:a16="http://schemas.microsoft.com/office/drawing/2014/main" val="40863158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Synthetic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55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504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9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7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41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14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Sample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217474"/>
                  </a:ext>
                </a:extLst>
              </a:tr>
            </a:tbl>
          </a:graphicData>
        </a:graphic>
      </p:graphicFrame>
      <p:sp>
        <p:nvSpPr>
          <p:cNvPr id="14" name="Curved Right Arrow 13">
            <a:extLst>
              <a:ext uri="{FF2B5EF4-FFF2-40B4-BE49-F238E27FC236}">
                <a16:creationId xmlns:a16="http://schemas.microsoft.com/office/drawing/2014/main" id="{EBDE2544-57AC-63CC-726F-55C6F7151182}"/>
              </a:ext>
            </a:extLst>
          </p:cNvPr>
          <p:cNvSpPr/>
          <p:nvPr/>
        </p:nvSpPr>
        <p:spPr>
          <a:xfrm>
            <a:off x="6278870" y="2456831"/>
            <a:ext cx="328612" cy="37694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7875861E-D89F-95A5-4ECA-D52D059C39D5}"/>
              </a:ext>
            </a:extLst>
          </p:cNvPr>
          <p:cNvSpPr/>
          <p:nvPr/>
        </p:nvSpPr>
        <p:spPr>
          <a:xfrm>
            <a:off x="6236008" y="2442544"/>
            <a:ext cx="328612" cy="746272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69A5A07C-EDED-9C48-60F1-AB3317A2F52E}"/>
              </a:ext>
            </a:extLst>
          </p:cNvPr>
          <p:cNvSpPr/>
          <p:nvPr/>
        </p:nvSpPr>
        <p:spPr>
          <a:xfrm>
            <a:off x="6245730" y="2442544"/>
            <a:ext cx="328612" cy="118872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5DED2B18-B81D-2E2C-DE9F-B8C966F19CF4}"/>
              </a:ext>
            </a:extLst>
          </p:cNvPr>
          <p:cNvSpPr/>
          <p:nvPr/>
        </p:nvSpPr>
        <p:spPr>
          <a:xfrm>
            <a:off x="6245730" y="2431401"/>
            <a:ext cx="328612" cy="164205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Curved Right Arrow 17">
            <a:extLst>
              <a:ext uri="{FF2B5EF4-FFF2-40B4-BE49-F238E27FC236}">
                <a16:creationId xmlns:a16="http://schemas.microsoft.com/office/drawing/2014/main" id="{5023A0E4-7DA2-6870-5095-8C58F2C65A8A}"/>
              </a:ext>
            </a:extLst>
          </p:cNvPr>
          <p:cNvSpPr/>
          <p:nvPr/>
        </p:nvSpPr>
        <p:spPr>
          <a:xfrm>
            <a:off x="6274304" y="2456831"/>
            <a:ext cx="333178" cy="194298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E935897-C557-284E-8314-F78EE8249ECD}"/>
              </a:ext>
            </a:extLst>
          </p:cNvPr>
          <p:cNvSpPr/>
          <p:nvPr/>
        </p:nvSpPr>
        <p:spPr>
          <a:xfrm>
            <a:off x="8243751" y="2362277"/>
            <a:ext cx="1300162" cy="138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4AA7E58-EF5A-BE83-DAB5-84E2CE1D42B6}"/>
              </a:ext>
            </a:extLst>
          </p:cNvPr>
          <p:cNvSpPr/>
          <p:nvPr/>
        </p:nvSpPr>
        <p:spPr>
          <a:xfrm rot="979080">
            <a:off x="8219721" y="2542144"/>
            <a:ext cx="1300162" cy="1382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57098CD-45D8-455B-8BC8-D37375C444A1}"/>
              </a:ext>
            </a:extLst>
          </p:cNvPr>
          <p:cNvSpPr/>
          <p:nvPr/>
        </p:nvSpPr>
        <p:spPr>
          <a:xfrm rot="1648786">
            <a:off x="8178495" y="2708236"/>
            <a:ext cx="1452131" cy="154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B4B982C-E575-7C20-EDBA-3E61B4209BD5}"/>
              </a:ext>
            </a:extLst>
          </p:cNvPr>
          <p:cNvSpPr/>
          <p:nvPr/>
        </p:nvSpPr>
        <p:spPr>
          <a:xfrm rot="2283577">
            <a:off x="8084755" y="2848585"/>
            <a:ext cx="1674201" cy="1729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77181FD-DB44-74B0-7542-588D4C6CAB14}"/>
              </a:ext>
            </a:extLst>
          </p:cNvPr>
          <p:cNvSpPr/>
          <p:nvPr/>
        </p:nvSpPr>
        <p:spPr>
          <a:xfrm rot="2820432">
            <a:off x="7957177" y="3058563"/>
            <a:ext cx="1914955" cy="1488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F32AB9A-36AB-7021-98F1-CF1733ABECC8}"/>
              </a:ext>
            </a:extLst>
          </p:cNvPr>
          <p:cNvSpPr/>
          <p:nvPr/>
        </p:nvSpPr>
        <p:spPr>
          <a:xfrm rot="3063203">
            <a:off x="7834470" y="3304625"/>
            <a:ext cx="2297574" cy="1743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F3D543-BEF5-FF00-92F3-EC30AE0176DA}"/>
              </a:ext>
            </a:extLst>
          </p:cNvPr>
          <p:cNvSpPr txBox="1"/>
          <p:nvPr/>
        </p:nvSpPr>
        <p:spPr>
          <a:xfrm>
            <a:off x="6564620" y="4762464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Good</a:t>
            </a:r>
            <a:r>
              <a:rPr lang="en-GB" dirty="0"/>
              <a:t>: If Sample 1 closer to any sample in Training Set than any sample in Synthetic Set</a:t>
            </a:r>
          </a:p>
          <a:p>
            <a:r>
              <a:rPr lang="en-GB" b="1" dirty="0"/>
              <a:t>Overfitting</a:t>
            </a:r>
            <a:r>
              <a:rPr lang="en-GB" dirty="0"/>
              <a:t>: If Sample 1 closer to a sample in Synthetic Set than any in Training Set</a:t>
            </a:r>
          </a:p>
          <a:p>
            <a:endParaRPr lang="en-GB" dirty="0"/>
          </a:p>
          <a:p>
            <a:r>
              <a:rPr lang="en-GB" dirty="0"/>
              <a:t>Do for all samples, and then for Evaluation Set</a:t>
            </a:r>
          </a:p>
        </p:txBody>
      </p:sp>
    </p:spTree>
    <p:extLst>
      <p:ext uri="{BB962C8B-B14F-4D97-AF65-F5344CB8AC3E}">
        <p14:creationId xmlns:p14="http://schemas.microsoft.com/office/powerpoint/2010/main" val="132202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1728-99B3-12F2-3ABA-69DBBA6E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Synthetic data – privacy metrics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ADBCB0-9B5C-24C4-19B0-1CDB0FCC19FF}"/>
              </a:ext>
            </a:extLst>
          </p:cNvPr>
          <p:cNvGrpSpPr/>
          <p:nvPr/>
        </p:nvGrpSpPr>
        <p:grpSpPr>
          <a:xfrm>
            <a:off x="665227" y="2410691"/>
            <a:ext cx="3921062" cy="1977163"/>
            <a:chOff x="665227" y="2410691"/>
            <a:chExt cx="3921062" cy="197716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654EF0E-293B-185D-76FE-D40DE187B4F1}"/>
                </a:ext>
              </a:extLst>
            </p:cNvPr>
            <p:cNvSpPr/>
            <p:nvPr/>
          </p:nvSpPr>
          <p:spPr>
            <a:xfrm>
              <a:off x="1068779" y="2410691"/>
              <a:ext cx="3408217" cy="67689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Meaningful identity disclosure risk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E489B8-9F85-D0E5-869D-9EE379E225A1}"/>
                </a:ext>
              </a:extLst>
            </p:cNvPr>
            <p:cNvSpPr txBox="1"/>
            <p:nvPr/>
          </p:nvSpPr>
          <p:spPr>
            <a:xfrm>
              <a:off x="665227" y="3464524"/>
              <a:ext cx="39210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Aim</a:t>
              </a:r>
              <a:r>
                <a:rPr lang="en-GB" dirty="0"/>
                <a:t>: Detect whether the identity and sensitive attributes of a patient’s record are part of the real dataset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8984AB-D0B0-0D5D-1FAA-A056787478B6}"/>
              </a:ext>
            </a:extLst>
          </p:cNvPr>
          <p:cNvSpPr txBox="1"/>
          <p:nvPr/>
        </p:nvSpPr>
        <p:spPr>
          <a:xfrm>
            <a:off x="6096000" y="2226025"/>
            <a:ext cx="148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Progress</a:t>
            </a:r>
            <a:r>
              <a:rPr lang="en-GB" dirty="0"/>
              <a:t>: Sad</a:t>
            </a:r>
          </a:p>
        </p:txBody>
      </p:sp>
      <p:pic>
        <p:nvPicPr>
          <p:cNvPr id="9" name="Picture 8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96ED128F-F94F-46CC-EE09-1E86A263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374" y="3221658"/>
            <a:ext cx="6564434" cy="140906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B9F621A5-BC12-45B0-0DC4-81BA4CFDFACA}"/>
              </a:ext>
            </a:extLst>
          </p:cNvPr>
          <p:cNvSpPr/>
          <p:nvPr/>
        </p:nvSpPr>
        <p:spPr>
          <a:xfrm rot="7175899">
            <a:off x="8799718" y="2660631"/>
            <a:ext cx="1367672" cy="2495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64D39-DADC-EAD4-60B1-FF69D17AD049}"/>
              </a:ext>
            </a:extLst>
          </p:cNvPr>
          <p:cNvSpPr txBox="1"/>
          <p:nvPr/>
        </p:nvSpPr>
        <p:spPr>
          <a:xfrm>
            <a:off x="8806125" y="1706210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Hard-coded, quasi-identifiers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293396-B86C-9E38-E8AA-42B74AC9BD90}"/>
              </a:ext>
            </a:extLst>
          </p:cNvPr>
          <p:cNvSpPr txBox="1"/>
          <p:nvPr/>
        </p:nvSpPr>
        <p:spPr>
          <a:xfrm>
            <a:off x="4586289" y="5257020"/>
            <a:ext cx="687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Our implementation (for now): </a:t>
            </a:r>
            <a:r>
              <a:rPr lang="en-GB" dirty="0"/>
              <a:t>Just look at treatment option per patient</a:t>
            </a:r>
          </a:p>
        </p:txBody>
      </p:sp>
    </p:spTree>
    <p:extLst>
      <p:ext uri="{BB962C8B-B14F-4D97-AF65-F5344CB8AC3E}">
        <p14:creationId xmlns:p14="http://schemas.microsoft.com/office/powerpoint/2010/main" val="202932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8420-166D-565E-20AF-0AD7B9A7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Archaeozoological Analysis</a:t>
            </a:r>
            <a:br>
              <a:rPr lang="en-GB" sz="2800" dirty="0"/>
            </a:b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8DA7C-C560-0AED-CA30-572D6EA804E2}"/>
              </a:ext>
            </a:extLst>
          </p:cNvPr>
          <p:cNvSpPr txBox="1"/>
          <p:nvPr/>
        </p:nvSpPr>
        <p:spPr>
          <a:xfrm>
            <a:off x="934917" y="1890221"/>
            <a:ext cx="3481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A measure of loss prehispanic llama and alpaca breeds </a:t>
            </a:r>
            <a:r>
              <a:rPr lang="en-GB" sz="1600" dirty="0"/>
              <a:t>(Wheeler et. al, 1992)</a:t>
            </a:r>
          </a:p>
          <a:p>
            <a:pPr algn="ctr"/>
            <a:endParaRPr lang="en-GB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EAA41-B908-FD41-F7E6-9A166C81A21C}"/>
              </a:ext>
            </a:extLst>
          </p:cNvPr>
          <p:cNvSpPr txBox="1"/>
          <p:nvPr/>
        </p:nvSpPr>
        <p:spPr>
          <a:xfrm>
            <a:off x="5914293" y="2574920"/>
            <a:ext cx="201637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i="1" dirty="0"/>
              <a:t>Hunting and the origins of herding in Peru </a:t>
            </a:r>
            <a:r>
              <a:rPr lang="en-GB" sz="1200" dirty="0"/>
              <a:t>(Moore 1989)</a:t>
            </a:r>
          </a:p>
          <a:p>
            <a:pPr algn="ctr"/>
            <a:endParaRPr lang="en-GB" sz="500" dirty="0"/>
          </a:p>
          <a:p>
            <a:pPr algn="ctr"/>
            <a:r>
              <a:rPr lang="en-GB" sz="1400" b="1" dirty="0"/>
              <a:t>Central Andes of Peru</a:t>
            </a:r>
          </a:p>
          <a:p>
            <a:pPr algn="ctr"/>
            <a:r>
              <a:rPr lang="en-GB" sz="1200" dirty="0"/>
              <a:t>5,000 – 3,800 B.P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930912-9868-8715-F1BD-9BAFD30D6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324" y="1828145"/>
            <a:ext cx="3314875" cy="429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5-point Star 13">
            <a:extLst>
              <a:ext uri="{FF2B5EF4-FFF2-40B4-BE49-F238E27FC236}">
                <a16:creationId xmlns:a16="http://schemas.microsoft.com/office/drawing/2014/main" id="{6200C08D-1488-24E4-BFE6-869BAF78A0E7}"/>
              </a:ext>
            </a:extLst>
          </p:cNvPr>
          <p:cNvSpPr/>
          <p:nvPr/>
        </p:nvSpPr>
        <p:spPr>
          <a:xfrm>
            <a:off x="9155723" y="3604846"/>
            <a:ext cx="123092" cy="1230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175E5438-078D-B6B2-5262-FA72680C6A73}"/>
              </a:ext>
            </a:extLst>
          </p:cNvPr>
          <p:cNvSpPr/>
          <p:nvPr/>
        </p:nvSpPr>
        <p:spPr>
          <a:xfrm>
            <a:off x="8903677" y="3146750"/>
            <a:ext cx="123092" cy="12309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46039-C4CF-0DF8-458E-BB3B534C7E99}"/>
              </a:ext>
            </a:extLst>
          </p:cNvPr>
          <p:cNvSpPr txBox="1"/>
          <p:nvPr/>
        </p:nvSpPr>
        <p:spPr>
          <a:xfrm>
            <a:off x="5978770" y="4639628"/>
            <a:ext cx="18874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/>
              <a:t>The domestication of South American camelids </a:t>
            </a:r>
            <a:r>
              <a:rPr lang="en-GB" sz="1200" dirty="0"/>
              <a:t>(</a:t>
            </a:r>
            <a:r>
              <a:rPr lang="en-GB" sz="1200" dirty="0" err="1"/>
              <a:t>Goñalons</a:t>
            </a:r>
            <a:r>
              <a:rPr lang="en-GB" sz="1200" dirty="0"/>
              <a:t> et. al, 2006)</a:t>
            </a:r>
          </a:p>
          <a:p>
            <a:pPr algn="ctr"/>
            <a:endParaRPr lang="en-GB" sz="500" dirty="0"/>
          </a:p>
          <a:p>
            <a:pPr algn="ctr"/>
            <a:r>
              <a:rPr lang="en-GB" sz="1400" b="1" dirty="0"/>
              <a:t>N.W Argentina and Northern Chile</a:t>
            </a:r>
          </a:p>
          <a:p>
            <a:pPr algn="ctr"/>
            <a:r>
              <a:rPr lang="en-GB" sz="1200" dirty="0"/>
              <a:t>4,000 B.P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6BF42E3-9BC2-6531-ECD0-FDA2082DD7FD}"/>
              </a:ext>
            </a:extLst>
          </p:cNvPr>
          <p:cNvSpPr/>
          <p:nvPr/>
        </p:nvSpPr>
        <p:spPr>
          <a:xfrm>
            <a:off x="5914293" y="3753468"/>
            <a:ext cx="2016370" cy="6463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Larger remains than guanaco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7D73E1-6A27-BEFA-723F-0249DD38A27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866186" y="3044279"/>
            <a:ext cx="1037491" cy="149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B370F8-D249-82B5-6F0F-B8C0BD34465C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7898425" y="3727938"/>
            <a:ext cx="1280807" cy="1581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9781AB1-1A66-8DF1-8A63-BD7C3B5E715F}"/>
              </a:ext>
            </a:extLst>
          </p:cNvPr>
          <p:cNvSpPr/>
          <p:nvPr/>
        </p:nvSpPr>
        <p:spPr>
          <a:xfrm>
            <a:off x="934917" y="3056344"/>
            <a:ext cx="1447800" cy="42699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Llama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D3F24A7-780C-24D7-B900-F58A7900AFCC}"/>
              </a:ext>
            </a:extLst>
          </p:cNvPr>
          <p:cNvSpPr/>
          <p:nvPr/>
        </p:nvSpPr>
        <p:spPr>
          <a:xfrm>
            <a:off x="2968871" y="3044279"/>
            <a:ext cx="1447800" cy="42699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Alpaca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FD0009-4048-DFA0-DF72-9203CDF84ACA}"/>
              </a:ext>
            </a:extLst>
          </p:cNvPr>
          <p:cNvSpPr txBox="1"/>
          <p:nvPr/>
        </p:nvSpPr>
        <p:spPr>
          <a:xfrm>
            <a:off x="1611336" y="2635244"/>
            <a:ext cx="2128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El </a:t>
            </a:r>
            <a:r>
              <a:rPr lang="en-GB" sz="1400" b="1" dirty="0" err="1"/>
              <a:t>Yaral</a:t>
            </a:r>
            <a:r>
              <a:rPr lang="en-GB" sz="1400" b="1" dirty="0"/>
              <a:t> (Moquegua, Peru)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A5A55A-5A63-5BD2-2296-DFA3CA706E4C}"/>
              </a:ext>
            </a:extLst>
          </p:cNvPr>
          <p:cNvSpPr txBox="1"/>
          <p:nvPr/>
        </p:nvSpPr>
        <p:spPr>
          <a:xfrm>
            <a:off x="892420" y="3706575"/>
            <a:ext cx="1532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dirty="0"/>
              <a:t>Uniform, single coat fleece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42D34-ECAF-E42F-49B4-BEB4FBD80840}"/>
              </a:ext>
            </a:extLst>
          </p:cNvPr>
          <p:cNvSpPr txBox="1"/>
          <p:nvPr/>
        </p:nvSpPr>
        <p:spPr>
          <a:xfrm>
            <a:off x="892420" y="4522483"/>
            <a:ext cx="1532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dirty="0"/>
              <a:t>Double coat with coarser hairs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84DB58-6453-081E-7922-6F82FBEC34B1}"/>
              </a:ext>
            </a:extLst>
          </p:cNvPr>
          <p:cNvSpPr txBox="1"/>
          <p:nvPr/>
        </p:nvSpPr>
        <p:spPr>
          <a:xfrm>
            <a:off x="2926374" y="3706575"/>
            <a:ext cx="15327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/>
              <a:t>Extra fine </a:t>
            </a:r>
            <a:r>
              <a:rPr lang="en-GB" sz="1500" dirty="0"/>
              <a:t>uniform, single coat fleece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8D8280-59D8-0F28-F6C9-AA30F155C5CF}"/>
              </a:ext>
            </a:extLst>
          </p:cNvPr>
          <p:cNvSpPr txBox="1"/>
          <p:nvPr/>
        </p:nvSpPr>
        <p:spPr>
          <a:xfrm>
            <a:off x="2926374" y="4522483"/>
            <a:ext cx="1532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/>
              <a:t>Fine </a:t>
            </a:r>
            <a:r>
              <a:rPr lang="en-GB" sz="1500" dirty="0"/>
              <a:t>uniform, single coat fleece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B5D9B38-85AE-3887-9058-3F65359B977E}"/>
              </a:ext>
            </a:extLst>
          </p:cNvPr>
          <p:cNvSpPr/>
          <p:nvPr/>
        </p:nvSpPr>
        <p:spPr>
          <a:xfrm>
            <a:off x="581192" y="5679831"/>
            <a:ext cx="720070" cy="2986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71C19-210B-0094-5D3E-C2F17DE7E9DB}"/>
              </a:ext>
            </a:extLst>
          </p:cNvPr>
          <p:cNvSpPr txBox="1"/>
          <p:nvPr/>
        </p:nvSpPr>
        <p:spPr>
          <a:xfrm>
            <a:off x="1562603" y="5509513"/>
            <a:ext cx="3030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Today</a:t>
            </a:r>
            <a:r>
              <a:rPr lang="en-GB" dirty="0"/>
              <a:t>: Reduction in uniformity, increase in coarseness</a:t>
            </a:r>
          </a:p>
        </p:txBody>
      </p:sp>
    </p:spTree>
    <p:extLst>
      <p:ext uri="{BB962C8B-B14F-4D97-AF65-F5344CB8AC3E}">
        <p14:creationId xmlns:p14="http://schemas.microsoft.com/office/powerpoint/2010/main" val="53077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325DB-5CF2-44F3-B4D2-958A03A1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i="1" dirty="0">
                <a:solidFill>
                  <a:schemeClr val="tx1"/>
                </a:solidFill>
              </a:rPr>
              <a:t>Genomic analysis of the domestication and post-Spanish conquest evolution of the llama and alpaca </a:t>
            </a:r>
            <a:r>
              <a:rPr lang="en-GB" sz="2800" dirty="0">
                <a:solidFill>
                  <a:schemeClr val="tx1"/>
                </a:solidFill>
              </a:rPr>
              <a:t>(Fan et. Al, 2020)</a:t>
            </a:r>
            <a:endParaRPr lang="en-GB" sz="2500" dirty="0">
              <a:solidFill>
                <a:schemeClr val="tx1"/>
              </a:solidFill>
            </a:endParaRPr>
          </a:p>
        </p:txBody>
      </p:sp>
      <p:pic>
        <p:nvPicPr>
          <p:cNvPr id="3" name="Content Placeholder 4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5185A3A4-A32F-2A29-8532-A6B5A074F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994479"/>
            <a:ext cx="5331481" cy="1972646"/>
          </a:xfrm>
          <a:prstGeom prst="rect">
            <a:avLst/>
          </a:prstGeom>
        </p:spPr>
      </p:pic>
      <p:pic>
        <p:nvPicPr>
          <p:cNvPr id="4" name="Picture 3" descr="A picture containing diagram, design, illustration&#10;&#10;Description automatically generated">
            <a:extLst>
              <a:ext uri="{FF2B5EF4-FFF2-40B4-BE49-F238E27FC236}">
                <a16:creationId xmlns:a16="http://schemas.microsoft.com/office/drawing/2014/main" id="{DCD3153D-30E6-2C73-16D3-8B43E5904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88" y="2262856"/>
            <a:ext cx="4706702" cy="34358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8A8C977-0B97-7045-A473-4DBAE9CC0D4E}"/>
              </a:ext>
            </a:extLst>
          </p:cNvPr>
          <p:cNvGrpSpPr/>
          <p:nvPr/>
        </p:nvGrpSpPr>
        <p:grpSpPr>
          <a:xfrm>
            <a:off x="5207241" y="4323907"/>
            <a:ext cx="2958564" cy="1831937"/>
            <a:chOff x="5207241" y="4323907"/>
            <a:chExt cx="2958564" cy="183193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871D239-AEBA-6E54-167B-A913AD6CE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6480" y="4323907"/>
              <a:ext cx="1759325" cy="12236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D4C9B3-0524-150C-A00D-6C0C18345EF8}"/>
                </a:ext>
              </a:extLst>
            </p:cNvPr>
            <p:cNvSpPr txBox="1"/>
            <p:nvPr/>
          </p:nvSpPr>
          <p:spPr>
            <a:xfrm>
              <a:off x="5207241" y="5632624"/>
              <a:ext cx="19196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Llama domesticated from cacsilensis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2DC2F7-5DD1-EB80-F4ED-8945C8DDE469}"/>
              </a:ext>
            </a:extLst>
          </p:cNvPr>
          <p:cNvGrpSpPr/>
          <p:nvPr/>
        </p:nvGrpSpPr>
        <p:grpSpPr>
          <a:xfrm>
            <a:off x="1419876" y="4248115"/>
            <a:ext cx="2952208" cy="1822613"/>
            <a:chOff x="1419876" y="4248115"/>
            <a:chExt cx="2952208" cy="18226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DE89A5-27C9-E868-44E6-B5A9DE4E230F}"/>
                </a:ext>
              </a:extLst>
            </p:cNvPr>
            <p:cNvSpPr/>
            <p:nvPr/>
          </p:nvSpPr>
          <p:spPr>
            <a:xfrm>
              <a:off x="3205638" y="4248115"/>
              <a:ext cx="1166446" cy="3927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0EDC61-6846-458F-F819-F5FE63474A42}"/>
                </a:ext>
              </a:extLst>
            </p:cNvPr>
            <p:cNvSpPr txBox="1"/>
            <p:nvPr/>
          </p:nvSpPr>
          <p:spPr>
            <a:xfrm>
              <a:off x="1419876" y="5547508"/>
              <a:ext cx="2317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Introgression between llamas (5%) and alpacas (36%)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54C3625-9569-D5AB-DC5B-D0F11B1EC0F6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2578495" y="4640838"/>
              <a:ext cx="1210366" cy="9066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325DB-5CF2-44F3-B4D2-958A03A1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147501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 i="1" dirty="0"/>
              <a:t>Ancient DNA reveals the lost domestication history of South American camelids in Northern Chile and across the Andes </a:t>
            </a:r>
            <a:r>
              <a:rPr lang="en-US" sz="2800" dirty="0"/>
              <a:t>(Diaz-</a:t>
            </a:r>
            <a:r>
              <a:rPr lang="en-US" sz="2800" dirty="0" err="1"/>
              <a:t>Maroto</a:t>
            </a:r>
            <a:r>
              <a:rPr lang="en-US" sz="2800" dirty="0"/>
              <a:t> et. Al, 2021)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05D37-64A1-6C7B-D7C2-0783D5E29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0554" y="2641774"/>
            <a:ext cx="3509957" cy="39217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A picture containing text, drawing, child art, diagram&#10;&#10;Description automatically generated">
            <a:extLst>
              <a:ext uri="{FF2B5EF4-FFF2-40B4-BE49-F238E27FC236}">
                <a16:creationId xmlns:a16="http://schemas.microsoft.com/office/drawing/2014/main" id="{7BF7224D-09CC-B7AE-7708-C8D5F6228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4272" y="2502173"/>
            <a:ext cx="4194374" cy="3921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2AE71C-FA9D-5D8F-3EE7-3F5BBDA3729D}"/>
              </a:ext>
            </a:extLst>
          </p:cNvPr>
          <p:cNvSpPr txBox="1"/>
          <p:nvPr/>
        </p:nvSpPr>
        <p:spPr>
          <a:xfrm>
            <a:off x="1932984" y="2282773"/>
            <a:ext cx="2225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Phylogeny from mtDNA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B21B1-F92D-EAFA-8064-5C410C9B72AB}"/>
              </a:ext>
            </a:extLst>
          </p:cNvPr>
          <p:cNvSpPr txBox="1"/>
          <p:nvPr/>
        </p:nvSpPr>
        <p:spPr>
          <a:xfrm>
            <a:off x="8208918" y="2282773"/>
            <a:ext cx="1846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Osteometrical Sizes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39830-5C49-27DC-9867-3D90A9CBEF73}"/>
              </a:ext>
            </a:extLst>
          </p:cNvPr>
          <p:cNvSpPr txBox="1"/>
          <p:nvPr/>
        </p:nvSpPr>
        <p:spPr>
          <a:xfrm>
            <a:off x="8125336" y="2749982"/>
            <a:ext cx="926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Anterior phalanx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09147-51C2-582A-F1A8-F5F15D5C46B9}"/>
              </a:ext>
            </a:extLst>
          </p:cNvPr>
          <p:cNvSpPr txBox="1"/>
          <p:nvPr/>
        </p:nvSpPr>
        <p:spPr>
          <a:xfrm>
            <a:off x="8125336" y="4954095"/>
            <a:ext cx="92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Astralagus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E6A765-9B0E-A8B2-2F47-01B7494A4DEF}"/>
              </a:ext>
            </a:extLst>
          </p:cNvPr>
          <p:cNvGrpSpPr/>
          <p:nvPr/>
        </p:nvGrpSpPr>
        <p:grpSpPr>
          <a:xfrm>
            <a:off x="4800511" y="2850717"/>
            <a:ext cx="1902894" cy="954107"/>
            <a:chOff x="4800511" y="2850717"/>
            <a:chExt cx="1902894" cy="954107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C8C3991-6F81-0F74-ACAF-05314604CBB3}"/>
                </a:ext>
              </a:extLst>
            </p:cNvPr>
            <p:cNvSpPr/>
            <p:nvPr/>
          </p:nvSpPr>
          <p:spPr>
            <a:xfrm>
              <a:off x="4800511" y="3211647"/>
              <a:ext cx="556935" cy="21735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FF1B0B-2E96-FE93-7BD9-D8F620FE750F}"/>
                </a:ext>
              </a:extLst>
            </p:cNvPr>
            <p:cNvSpPr txBox="1"/>
            <p:nvPr/>
          </p:nvSpPr>
          <p:spPr>
            <a:xfrm>
              <a:off x="5276565" y="2850717"/>
              <a:ext cx="14268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Llamas and alpacas domesticated from guanacos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32B81D-7018-35B8-D271-503B147B1F0B}"/>
              </a:ext>
            </a:extLst>
          </p:cNvPr>
          <p:cNvGrpSpPr/>
          <p:nvPr/>
        </p:nvGrpSpPr>
        <p:grpSpPr>
          <a:xfrm>
            <a:off x="4941900" y="5002350"/>
            <a:ext cx="2067573" cy="1384995"/>
            <a:chOff x="4941900" y="5002350"/>
            <a:chExt cx="2067573" cy="1384995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FF5783E2-1D0A-5302-6C77-CA0411CC2E3E}"/>
                </a:ext>
              </a:extLst>
            </p:cNvPr>
            <p:cNvSpPr/>
            <p:nvPr/>
          </p:nvSpPr>
          <p:spPr>
            <a:xfrm rot="10800000">
              <a:off x="6452538" y="5462478"/>
              <a:ext cx="556935" cy="21735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BC309-2FF0-995D-BD27-A52019303905}"/>
                </a:ext>
              </a:extLst>
            </p:cNvPr>
            <p:cNvSpPr txBox="1"/>
            <p:nvPr/>
          </p:nvSpPr>
          <p:spPr>
            <a:xfrm>
              <a:off x="4941900" y="5002350"/>
              <a:ext cx="14268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Difficult to distinguish between subspecies within </a:t>
              </a:r>
              <a:r>
                <a:rPr lang="en-GB" sz="1400" i="1" dirty="0"/>
                <a:t>lama </a:t>
              </a:r>
              <a:r>
                <a:rPr lang="en-GB" sz="1400" dirty="0"/>
                <a:t>and </a:t>
              </a:r>
              <a:r>
                <a:rPr lang="en-GB" sz="1400" i="1" dirty="0"/>
                <a:t>vicugna </a:t>
              </a:r>
              <a:r>
                <a:rPr lang="en-GB" sz="1400" dirty="0"/>
                <a:t>respectively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3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47317F-C87A-4D9C-A72E-89C67FDA2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44BE9-D084-20A5-D309-A7047FBE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027034"/>
            <a:ext cx="7166927" cy="3703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3C5F-7AA1-409B-BD18-44E928CE3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031846"/>
            <a:ext cx="7223760" cy="1116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FF31F9-8C96-4D43-9B36-20F6B6FE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7694" y="0"/>
            <a:ext cx="430430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252CC1-04C4-47A3-AFEA-5022A689C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5031846"/>
            <a:ext cx="3546077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095407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6475</TotalTime>
  <Words>2026</Words>
  <Application>Microsoft Macintosh PowerPoint</Application>
  <PresentationFormat>Widescreen</PresentationFormat>
  <Paragraphs>514</Paragraphs>
  <Slides>53</Slides>
  <Notes>0</Notes>
  <HiddenSlides>9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Cambria Math</vt:lpstr>
      <vt:lpstr>Comic Sans MS</vt:lpstr>
      <vt:lpstr>Edwardian Script ITC</vt:lpstr>
      <vt:lpstr>Gill Sans MT</vt:lpstr>
      <vt:lpstr>Grandview</vt:lpstr>
      <vt:lpstr>Grandview Display</vt:lpstr>
      <vt:lpstr>Tw Cen MT</vt:lpstr>
      <vt:lpstr>Wingdings 2</vt:lpstr>
      <vt:lpstr>DividendVTI</vt:lpstr>
      <vt:lpstr>Paleogenomics of Llamas and Alpacas in the Atacama Desert</vt:lpstr>
      <vt:lpstr>Pre-Columbian south america</vt:lpstr>
      <vt:lpstr>Artefacts </vt:lpstr>
      <vt:lpstr>Spanish conquest</vt:lpstr>
      <vt:lpstr>Previous research</vt:lpstr>
      <vt:lpstr>Archaeozoological Analysis </vt:lpstr>
      <vt:lpstr>Genomic analysis of the domestication and post-Spanish conquest evolution of the llama and alpaca (Fan et. Al, 2020)</vt:lpstr>
      <vt:lpstr>Ancient DNA reveals the lost domestication history of South American camelids in Northern Chile and across the Andes (Diaz-Maroto et. Al, 2021) </vt:lpstr>
      <vt:lpstr>objectives</vt:lpstr>
      <vt:lpstr>Key extension: nuclear DNA of ancient samples</vt:lpstr>
      <vt:lpstr>Materials</vt:lpstr>
      <vt:lpstr>Modern samples</vt:lpstr>
      <vt:lpstr>Ancient samples</vt:lpstr>
      <vt:lpstr>Data sequencing &amp; preparation</vt:lpstr>
      <vt:lpstr>Coverage of ancient samples</vt:lpstr>
      <vt:lpstr>Principal component analysis</vt:lpstr>
      <vt:lpstr>Theory</vt:lpstr>
      <vt:lpstr>Quality control</vt:lpstr>
      <vt:lpstr>PowerPoint Presentation</vt:lpstr>
      <vt:lpstr>Pca of Lama genus only </vt:lpstr>
      <vt:lpstr>Pca of vicugna genus only </vt:lpstr>
      <vt:lpstr>Ancient DNA damage</vt:lpstr>
      <vt:lpstr>Damage #1: fragmentation</vt:lpstr>
      <vt:lpstr>Damage #2: Deamination</vt:lpstr>
      <vt:lpstr>PowerPoint Presentation</vt:lpstr>
      <vt:lpstr>Damage to modern samples </vt:lpstr>
      <vt:lpstr>Damage to modern samples </vt:lpstr>
      <vt:lpstr>Phylogeny</vt:lpstr>
      <vt:lpstr>theory</vt:lpstr>
      <vt:lpstr>Phylogeny using nuclear DNA </vt:lpstr>
      <vt:lpstr>Phylogeny using mitochondrial DNA </vt:lpstr>
      <vt:lpstr>Nuclear –vs – mitochondrial DNA</vt:lpstr>
      <vt:lpstr>Abba-baba statistics    </vt:lpstr>
      <vt:lpstr>PowerPoint Presentation</vt:lpstr>
      <vt:lpstr>Method </vt:lpstr>
      <vt:lpstr>PowerPoint Presentation</vt:lpstr>
      <vt:lpstr>PowerPoint Presentation</vt:lpstr>
      <vt:lpstr>admixture</vt:lpstr>
      <vt:lpstr>Theory</vt:lpstr>
      <vt:lpstr>C20 (cluster b) </vt:lpstr>
      <vt:lpstr>C21 (cluster A) </vt:lpstr>
      <vt:lpstr>C21</vt:lpstr>
      <vt:lpstr>C72 </vt:lpstr>
      <vt:lpstr>C72</vt:lpstr>
      <vt:lpstr>Damaged modern samples </vt:lpstr>
      <vt:lpstr>llama </vt:lpstr>
      <vt:lpstr>Concluding remarks</vt:lpstr>
      <vt:lpstr>Ancient lama  populations theories</vt:lpstr>
      <vt:lpstr>Further comments and limitations</vt:lpstr>
      <vt:lpstr>Also I work in the sandbox</vt:lpstr>
      <vt:lpstr>Synthetic data – privacy metrics</vt:lpstr>
      <vt:lpstr>Synthetic data – privacy metrics</vt:lpstr>
      <vt:lpstr>Synthetic data – privacy metrics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Paleogenomics of Llamas and Alpacas in the Atacama Desert</dc:title>
  <dc:creator>Conor O'Hare</dc:creator>
  <cp:lastModifiedBy>Conor O'Hare</cp:lastModifiedBy>
  <cp:revision>15</cp:revision>
  <dcterms:created xsi:type="dcterms:W3CDTF">2023-06-07T07:30:48Z</dcterms:created>
  <dcterms:modified xsi:type="dcterms:W3CDTF">2023-06-15T09:56:15Z</dcterms:modified>
</cp:coreProperties>
</file>